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13.png" ContentType="image/png"/>
  <Override PartName="/ppt/media/image1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37.png" ContentType="image/png"/>
  <Override PartName="/ppt/media/image20.png" ContentType="image/png"/>
  <Override PartName="/ppt/media/image57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59.png" ContentType="image/png"/>
  <Override PartName="/ppt/media/image23.png" ContentType="image/png"/>
  <Override PartName="/ppt/media/image60.png" ContentType="image/png"/>
  <Override PartName="/ppt/media/image24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31.png" ContentType="image/png"/>
  <Override PartName="/ppt/media/image68.png" ContentType="image/png"/>
  <Override PartName="/ppt/media/image66.png" ContentType="image/png"/>
  <Override PartName="/ppt/media/image79.png" ContentType="image/png"/>
  <Override PartName="/ppt/media/image67.png" ContentType="image/png"/>
  <Override PartName="/ppt/media/image78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29.png" ContentType="image/png"/>
  <Override PartName="/ppt/media/image69.png" ContentType="image/png"/>
  <Override PartName="/ppt/media/image32.png" ContentType="image/png"/>
  <Override PartName="/ppt/media/image70.png" ContentType="image/png"/>
  <Override PartName="/ppt/media/image28.png" ContentType="image/png"/>
  <Override PartName="/ppt/media/image25.png" ContentType="image/png"/>
  <Override PartName="/ppt/media/image2.png" ContentType="image/png"/>
  <Override PartName="/ppt/media/image14.png" ContentType="image/png"/>
  <Override PartName="/ppt/media/image26.png" ContentType="image/png"/>
  <Override PartName="/ppt/media/image80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81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82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18.png" ContentType="image/png"/>
  <Override PartName="/ppt/media/image83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1.xml.rels" ContentType="application/vnd.openxmlformats-package.relationships+xml"/>
  <Override PartName="/ppt/slides/_rels/slide85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26.xml.rels" ContentType="application/vnd.openxmlformats-package.relationships+xml"/>
  <Override PartName="/ppt/slides/_rels/slide2.xml.rels" ContentType="application/vnd.openxmlformats-package.relationships+xml"/>
  <Override PartName="/ppt/slides/_rels/slide8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3.xml.rels" ContentType="application/vnd.openxmlformats-package.relationships+xml"/>
  <Override PartName="/ppt/slides/_rels/slide94.xml.rels" ContentType="application/vnd.openxmlformats-package.relationships+xml"/>
  <Override PartName="/ppt/slides/_rels/slide87.xml.rels" ContentType="application/vnd.openxmlformats-package.relationships+xml"/>
  <Override PartName="/ppt/slides/_rels/slide3.xml.rels" ContentType="application/vnd.openxmlformats-package.relationships+xml"/>
  <Override PartName="/ppt/slides/_rels/slide72.xml.rels" ContentType="application/vnd.openxmlformats-package.relationships+xml"/>
  <Override PartName="/ppt/slides/_rels/slide68.xml.rels" ContentType="application/vnd.openxmlformats-package.relationships+xml"/>
  <Override PartName="/ppt/slides/_rels/slide78.xml.rels" ContentType="application/vnd.openxmlformats-package.relationships+xml"/>
  <Override PartName="/ppt/slides/_rels/slide79.xml.rels" ContentType="application/vnd.openxmlformats-package.relationships+xml"/>
  <Override PartName="/ppt/slides/_rels/slide83.xml.rels" ContentType="application/vnd.openxmlformats-package.relationships+xml"/>
  <Override PartName="/ppt/slides/_rels/slide30.xml.rels" ContentType="application/vnd.openxmlformats-package.relationships+xml"/>
  <Override PartName="/ppt/slides/_rels/slide95.xml.rels" ContentType="application/vnd.openxmlformats-package.relationships+xml"/>
  <Override PartName="/ppt/slides/_rels/slide88.xml.rels" ContentType="application/vnd.openxmlformats-package.relationships+xml"/>
  <Override PartName="/ppt/slides/_rels/slide73.xml.rels" ContentType="application/vnd.openxmlformats-package.relationships+xml"/>
  <Override PartName="/ppt/slides/_rels/slide69.xml.rels" ContentType="application/vnd.openxmlformats-package.relationships+xml"/>
  <Override PartName="/ppt/slides/_rels/slide96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97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92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63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70.xml.rels" ContentType="application/vnd.openxmlformats-package.relationships+xml"/>
  <Override PartName="/ppt/slides/_rels/slide100.xml.rels" ContentType="application/vnd.openxmlformats-package.relationships+xml"/>
  <Override PartName="/ppt/slides/_rels/slide77.xml.rels" ContentType="application/vnd.openxmlformats-package.relationships+xml"/>
  <Override PartName="/ppt/slides/_rels/slide93.xml.rels" ContentType="application/vnd.openxmlformats-package.relationships+xml"/>
  <Override PartName="/ppt/slides/_rels/slide15.xml.rels" ContentType="application/vnd.openxmlformats-package.relationships+xml"/>
  <Override PartName="/ppt/slides/_rels/slide39.xml.rels" ContentType="application/vnd.openxmlformats-package.relationships+xml"/>
  <Override PartName="/ppt/slides/_rels/slide80.xml.rels" ContentType="application/vnd.openxmlformats-package.relationships+xml"/>
  <Override PartName="/ppt/slides/_rels/slide102.xml.rels" ContentType="application/vnd.openxmlformats-package.relationships+xml"/>
  <Override PartName="/ppt/slides/_rels/slide11.xml.rels" ContentType="application/vnd.openxmlformats-package.relationships+xml"/>
  <Override PartName="/ppt/slides/_rels/slide101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81.xml.rels" ContentType="application/vnd.openxmlformats-package.relationships+xml"/>
  <Override PartName="/ppt/slides/_rels/slide65.xml.rels" ContentType="application/vnd.openxmlformats-package.relationships+xml"/>
  <Override PartName="/ppt/slides/_rels/slide103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12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13.xml.rels" ContentType="application/vnd.openxmlformats-package.relationships+xml"/>
  <Override PartName="/ppt/slides/_rels/slide38.xml.rels" ContentType="application/vnd.openxmlformats-package.relationships+xml"/>
  <Override PartName="/ppt/slides/_rels/slide89.xml.rels" ContentType="application/vnd.openxmlformats-package.relationships+xml"/>
  <Override PartName="/ppt/slides/_rels/slide14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66.xml.rels" ContentType="application/vnd.openxmlformats-package.relationships+xml"/>
  <Override PartName="/ppt/slides/_rels/slide75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82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50.xml.rels" ContentType="application/vnd.openxmlformats-package.relationships+xml"/>
  <Override PartName="/ppt/slides/_rels/slide99.xml.rels" ContentType="application/vnd.openxmlformats-package.relationships+xml"/>
  <Override PartName="/ppt/slides/_rels/slide91.xml.rels" ContentType="application/vnd.openxmlformats-package.relationships+xml"/>
  <Override PartName="/ppt/slides/_rels/slide31.xml.rels" ContentType="application/vnd.openxmlformats-package.relationships+xml"/>
  <Override PartName="/ppt/slides/_rels/slide84.xml.rels" ContentType="application/vnd.openxmlformats-package.relationships+xml"/>
  <Override PartName="/ppt/slides/_rels/slide45.xml.rels" ContentType="application/vnd.openxmlformats-package.relationships+xml"/>
  <Override PartName="/ppt/slides/_rels/slide98.xml.rels" ContentType="application/vnd.openxmlformats-package.relationships+xml"/>
  <Override PartName="/ppt/slides/_rels/slide90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02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81.xml" ContentType="application/vnd.openxmlformats-officedocument.presentationml.slide+xml"/>
  <Override PartName="/ppt/slides/slide48.xml" ContentType="application/vnd.openxmlformats-officedocument.presentationml.slide+xml"/>
  <Override PartName="/ppt/slides/slide101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43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80.xml" ContentType="application/vnd.openxmlformats-officedocument.presentationml.slide+xml"/>
  <Override PartName="/ppt/slides/slide47.xml" ContentType="application/vnd.openxmlformats-officedocument.presentationml.slide+xml"/>
  <Override PartName="/ppt/slides/slide100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42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63.xml" ContentType="application/vnd.openxmlformats-officedocument.presentationml.slide+xml"/>
  <Override PartName="/ppt/slides/slide98.xml" ContentType="application/vnd.openxmlformats-officedocument.presentationml.slide+xml"/>
  <Override PartName="/ppt/slides/slide61.xml" ContentType="application/vnd.openxmlformats-officedocument.presentationml.slide+xml"/>
  <Override PartName="/ppt/slides/slide86.xml" ContentType="application/vnd.openxmlformats-officedocument.presentationml.slide+xml"/>
  <Override PartName="/ppt/slides/slide64.xml" ContentType="application/vnd.openxmlformats-officedocument.presentationml.slide+xml"/>
  <Override PartName="/ppt/slides/slide99.xml" ContentType="application/vnd.openxmlformats-officedocument.presentationml.slide+xml"/>
  <Override PartName="/ppt/slides/slide62.xml" ContentType="application/vnd.openxmlformats-officedocument.presentationml.slide+xml"/>
  <Override PartName="/ppt/slides/slide87.xml" ContentType="application/vnd.openxmlformats-officedocument.presentationml.slide+xml"/>
  <Override PartName="/ppt/slides/slide97.xml" ContentType="application/vnd.openxmlformats-officedocument.presentationml.slide+xml"/>
  <Override PartName="/ppt/slides/slide60.xml" ContentType="application/vnd.openxmlformats-officedocument.presentationml.slide+xml"/>
  <Override PartName="/ppt/slides/slide85.xml" ContentType="application/vnd.openxmlformats-officedocument.presentationml.slide+xml"/>
  <Override PartName="/ppt/slides/slide9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89.xml" ContentType="application/vnd.openxmlformats-officedocument.presentationml.slide+xml"/>
  <Override PartName="/ppt/slides/slide88.xml" ContentType="application/vnd.openxmlformats-officedocument.presentationml.slide+xml"/>
  <Override PartName="/ppt/slides/slide79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29.xml" ContentType="application/vnd.openxmlformats-officedocument.presentationml.slide+xml"/>
  <Override PartName="/ppt/slides/slide94.xml" ContentType="application/vnd.openxmlformats-officedocument.presentationml.slide+xml"/>
  <Override PartName="/ppt/slides/slide28.xml" ContentType="application/vnd.openxmlformats-officedocument.presentationml.slide+xml"/>
  <Override PartName="/ppt/slides/slide93.xml" ContentType="application/vnd.openxmlformats-officedocument.presentationml.slide+xml"/>
  <Override PartName="/ppt/slides/slide92.xml" ContentType="application/vnd.openxmlformats-officedocument.presentationml.slide+xml"/>
  <Override PartName="/ppt/slides/slide27.xml" ContentType="application/vnd.openxmlformats-officedocument.presentationml.slide+xml"/>
  <Override PartName="/ppt/slides/slide91.xml" ContentType="application/vnd.openxmlformats-officedocument.presentationml.slide+xml"/>
  <Override PartName="/ppt/slides/slide26.xml" ContentType="application/vnd.openxmlformats-officedocument.presentationml.slide+xml"/>
  <Override PartName="/ppt/slides/slide9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17.xml" ContentType="application/vnd.openxmlformats-officedocument.presentationml.slide+xml"/>
  <Override PartName="/ppt/slides/slide8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slide" Target="slides/slide89.xml"/><Relationship Id="rId94" Type="http://schemas.openxmlformats.org/officeDocument/2006/relationships/slide" Target="slides/slide90.xml"/><Relationship Id="rId95" Type="http://schemas.openxmlformats.org/officeDocument/2006/relationships/slide" Target="slides/slide91.xml"/><Relationship Id="rId96" Type="http://schemas.openxmlformats.org/officeDocument/2006/relationships/slide" Target="slides/slide92.xml"/><Relationship Id="rId97" Type="http://schemas.openxmlformats.org/officeDocument/2006/relationships/slide" Target="slides/slide93.xml"/><Relationship Id="rId98" Type="http://schemas.openxmlformats.org/officeDocument/2006/relationships/slide" Target="slides/slide94.xml"/><Relationship Id="rId99" Type="http://schemas.openxmlformats.org/officeDocument/2006/relationships/slide" Target="slides/slide95.xml"/><Relationship Id="rId100" Type="http://schemas.openxmlformats.org/officeDocument/2006/relationships/slide" Target="slides/slide96.xml"/><Relationship Id="rId101" Type="http://schemas.openxmlformats.org/officeDocument/2006/relationships/slide" Target="slides/slide97.xml"/><Relationship Id="rId102" Type="http://schemas.openxmlformats.org/officeDocument/2006/relationships/slide" Target="slides/slide98.xml"/><Relationship Id="rId103" Type="http://schemas.openxmlformats.org/officeDocument/2006/relationships/slide" Target="slides/slide99.xml"/><Relationship Id="rId104" Type="http://schemas.openxmlformats.org/officeDocument/2006/relationships/slide" Target="slides/slide100.xml"/><Relationship Id="rId105" Type="http://schemas.openxmlformats.org/officeDocument/2006/relationships/slide" Target="slides/slide101.xml"/><Relationship Id="rId106" Type="http://schemas.openxmlformats.org/officeDocument/2006/relationships/slide" Target="slides/slide102.xml"/><Relationship Id="rId107" Type="http://schemas.openxmlformats.org/officeDocument/2006/relationships/slide" Target="slides/slide103.xml"/><Relationship Id="rId10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7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 idx="8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 idx="9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6C41452B-5E32-4E0E-85AB-F4AD43A052FF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440" cy="3082320"/>
          </a:xfrm>
          <a:prstGeom prst="rect">
            <a:avLst/>
          </a:prstGeom>
          <a:ln w="0">
            <a:noFill/>
          </a:ln>
        </p:spPr>
      </p:sp>
      <p:sp>
        <p:nvSpPr>
          <p:cNvPr id="7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Hello Everyone! I am Marcell Juhasz. Welcome to my presentation about the cost of abstractions in embedded systems.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44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9E0A05C-E8A7-4613-A17A-EB67D85D92C4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A26D126-004B-46CD-83E8-AE481F46AB2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56CCB96-D592-469F-BFCA-9330AD9B924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3D6B07E-4F92-47C2-A09B-EBCF4FA3F6D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6ACBA60-A359-4018-A8F8-44F01B4D4D5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7D01248-BA0E-4CE8-BDAC-ACE222F3028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CC835FD-FDDF-4CF0-8076-9626B77079E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6D23E72-A6DD-4F42-A156-B321FE223F9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CD6CCDE-B141-4EDC-92A5-577C288A7F1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BB82942-A317-4E23-8B71-CCF0FB745A0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43ECB24-F8A1-4A6E-95B6-5F42AE86578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8AC3CC0-9ADF-46B7-B0C9-1464EB58481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84CD7BA-0125-4170-9031-A0FDFAD7B16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E21BCBC-24FA-4C03-93EE-4F0C5131B20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5F08C04-BC15-4A04-9506-41C0DC1F56E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ECDF05C-4F8F-4FE1-A89D-964B37D0A45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9F2852E-B3E2-4CBF-9FCF-D4341A8E2D1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8717138-BA7A-437C-BBB1-00E6DA5C33B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5375905-B704-4513-AD90-B1368702F4F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BE94286-8FD9-4BAD-96F0-23FDEC8D4C3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57C2867-0493-4FB5-92E1-1581C5FD2E5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679429E-0148-4148-A6DB-6351AB39F20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E35B940-C5EA-4E8C-83DD-14792853871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88A3599-287C-4833-9016-8F3138CB81A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259C1DB-2971-4A91-AD67-4435944F353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EF2A9AE-AF46-4756-81A8-4EE141735633}" type="slidenum">
              <a:rPr b="0" lang="en-US" sz="1200" spc="-1" strike="noStrike">
                <a:solidFill>
                  <a:srgbClr val="787878"/>
                </a:solidFill>
                <a:latin typeface="Apto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6CBE6F6-52CB-4CC0-8FDF-7370C9F2843C}" type="slidenum">
              <a:rPr b="0" lang="en-US" sz="1200" spc="-1" strike="noStrike">
                <a:solidFill>
                  <a:srgbClr val="787878"/>
                </a:solidFill>
                <a:latin typeface="Apto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</a:t>
            </a:r>
            <a:r>
              <a:rPr b="0" lang="en-US" sz="4400" spc="-1" strike="noStrike">
                <a:latin typeface="Arial"/>
              </a:rPr>
              <a:t>the 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13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3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3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3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3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3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3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13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13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3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Relationship Id="rId11" Type="http://schemas.openxmlformats.org/officeDocument/2006/relationships/slideLayout" Target="../slideLayouts/slideLayout13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slideLayout" Target="../slideLayouts/slideLayout13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13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0040" cy="238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Aptos Display"/>
              </a:rPr>
              <a:t>Balancing Efficiency and</a:t>
            </a:r>
            <a:br>
              <a:rPr sz="5400"/>
            </a:br>
            <a:r>
              <a:rPr b="0" lang="en-US" sz="5400" spc="-1" strike="noStrike">
                <a:solidFill>
                  <a:srgbClr val="000000"/>
                </a:solidFill>
                <a:latin typeface="Aptos Display"/>
              </a:rPr>
              <a:t>Flexibility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0040" cy="1651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Cost of Abstractions in Embedded Systems</a:t>
            </a:r>
            <a:br>
              <a:rPr sz="2400"/>
            </a:br>
            <a:br>
              <a:rPr sz="2400"/>
            </a:b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Marcell Juhasz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"/>
          <p:cNvSpPr/>
          <p:nvPr/>
        </p:nvSpPr>
        <p:spPr>
          <a:xfrm>
            <a:off x="2834640" y="6035040"/>
            <a:ext cx="6489360" cy="34344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"/>
          <p:cNvSpPr/>
          <p:nvPr/>
        </p:nvSpPr>
        <p:spPr>
          <a:xfrm>
            <a:off x="7040160" y="3017520"/>
            <a:ext cx="2466720" cy="2257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Subtitle 7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3" name=""/>
          <p:cNvSpPr/>
          <p:nvPr/>
        </p:nvSpPr>
        <p:spPr>
          <a:xfrm>
            <a:off x="914760" y="2286360"/>
            <a:ext cx="4797000" cy="251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int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main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{ 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0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GPIO_PIN_6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GPIO_MODE_INPUT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(&amp;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Arial"/>
                <a:ea typeface="DejaVu Sans"/>
              </a:rPr>
              <a:t>while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"/>
          <p:cNvSpPr/>
          <p:nvPr/>
        </p:nvSpPr>
        <p:spPr>
          <a:xfrm>
            <a:off x="7040880" y="2103120"/>
            <a:ext cx="4340520" cy="30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&lt;main&gt;: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movs    r3, #6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push    {r0, r1, r2,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     r0, sp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subs    r3, #5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bl      8000198 &lt;GPIO_Init&gt;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b.n     80001f4 &lt;main+0x10&gt;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 flipH="1">
            <a:off x="3572640" y="3108960"/>
            <a:ext cx="3461760" cy="882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"/>
          <p:cNvSpPr/>
          <p:nvPr/>
        </p:nvSpPr>
        <p:spPr>
          <a:xfrm flipH="1">
            <a:off x="3013920" y="3108960"/>
            <a:ext cx="4020120" cy="8197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"/>
          <p:cNvSpPr/>
          <p:nvPr/>
        </p:nvSpPr>
        <p:spPr>
          <a:xfrm>
            <a:off x="2791080" y="6035040"/>
            <a:ext cx="660672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store the pin value in the GPIO_InitStruct structure on the stack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7EA4BE4-5AA1-4DA9-A107-21F71BEFDD25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" descr=""/>
          <p:cNvPicPr/>
          <p:nvPr/>
        </p:nvPicPr>
        <p:blipFill>
          <a:blip r:embed="rId1"/>
          <a:stretch/>
        </p:blipFill>
        <p:spPr>
          <a:xfrm>
            <a:off x="2378880" y="1152000"/>
            <a:ext cx="7206480" cy="5404680"/>
          </a:xfrm>
          <a:prstGeom prst="rect">
            <a:avLst/>
          </a:prstGeom>
          <a:ln w="0">
            <a:noFill/>
          </a:ln>
        </p:spPr>
      </p:pic>
      <p:sp>
        <p:nvSpPr>
          <p:cNvPr id="727" name="Subtitle 93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Result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28" name=""/>
          <p:cNvSpPr txBox="1"/>
          <p:nvPr/>
        </p:nvSpPr>
        <p:spPr>
          <a:xfrm>
            <a:off x="4244760" y="3108240"/>
            <a:ext cx="3783600" cy="384480"/>
          </a:xfrm>
          <a:prstGeom prst="rect">
            <a:avLst/>
          </a:prstGeom>
          <a:solidFill>
            <a:srgbClr val="ff972f"/>
          </a:solidFill>
          <a:ln w="38160">
            <a:solidFill>
              <a:srgbClr val="ed4c05"/>
            </a:solidFill>
            <a:round/>
          </a:ln>
        </p:spPr>
        <p:txBody>
          <a:bodyPr lIns="109080" rIns="109080" tIns="64080" bIns="64080" anchor="t">
            <a:noAutofit/>
          </a:bodyPr>
          <a:p>
            <a:r>
              <a:rPr b="0" lang="en-US" sz="1800" spc="-1" strike="noStrike">
                <a:latin typeface="Arial"/>
              </a:rPr>
              <a:t>Execute 1 extra loop every 4 loops.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9B08BB2-4292-4823-86B9-BB65BB5DA763}" type="slidenum">
              <a:t>100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ubtitle 24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Code Bloat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30" name=""/>
          <p:cNvSpPr txBox="1"/>
          <p:nvPr/>
        </p:nvSpPr>
        <p:spPr>
          <a:xfrm>
            <a:off x="527400" y="1719360"/>
            <a:ext cx="11304720" cy="495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hal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adc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::CAdc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hal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adc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adc_instances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::adc1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adc1 {};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adc1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.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&lt;adc_config,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hal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gpio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ports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::port_a,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hal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gpio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pins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::pin_06,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hal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gpio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pins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::pin_07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();</a:t>
            </a:r>
            <a:endParaRPr b="0" lang="en-US" sz="1600" spc="-1" strike="noStrike">
              <a:latin typeface="Consolas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2291FCD-682F-4060-AE7C-1F14AF3FE31F}" type="slidenum">
              <a:t>101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"/>
          <p:cNvSpPr/>
          <p:nvPr/>
        </p:nvSpPr>
        <p:spPr>
          <a:xfrm>
            <a:off x="1721160" y="1920240"/>
            <a:ext cx="1131480" cy="2635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32" name="Subtitle 95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Code Bloat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33" name=""/>
          <p:cNvSpPr txBox="1"/>
          <p:nvPr/>
        </p:nvSpPr>
        <p:spPr>
          <a:xfrm>
            <a:off x="527400" y="1719000"/>
            <a:ext cx="11304720" cy="495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hal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adc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::CAdc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hal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adc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adc_instances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::adc1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adc1 {};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adc1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.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&lt;adc_config,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hal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gpio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ports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::port_a,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hal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gpio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pins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::pin_06,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hal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gpio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pins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::pin_07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();</a:t>
            </a:r>
            <a:endParaRPr b="0" lang="en-US" sz="1600" spc="-1" strike="noStrike">
              <a:latin typeface="Consolas"/>
            </a:endParaRPr>
          </a:p>
        </p:txBody>
      </p:sp>
      <p:sp>
        <p:nvSpPr>
          <p:cNvPr id="734" name=""/>
          <p:cNvSpPr/>
          <p:nvPr/>
        </p:nvSpPr>
        <p:spPr>
          <a:xfrm>
            <a:off x="2815920" y="2267280"/>
            <a:ext cx="932760" cy="1261800"/>
          </a:xfrm>
          <a:prstGeom prst="curvedConnector3">
            <a:avLst>
              <a:gd name="adj1" fmla="val 49457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5" name=""/>
          <p:cNvSpPr txBox="1"/>
          <p:nvPr/>
        </p:nvSpPr>
        <p:spPr>
          <a:xfrm>
            <a:off x="3785400" y="3364920"/>
            <a:ext cx="3474720" cy="384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non-type template parameter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53F3114-12EC-4242-867C-50AB558CB669}" type="slidenum">
              <a:t>102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"/>
          <p:cNvSpPr/>
          <p:nvPr/>
        </p:nvSpPr>
        <p:spPr>
          <a:xfrm>
            <a:off x="1154160" y="1920240"/>
            <a:ext cx="455040" cy="2635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37" name=""/>
          <p:cNvSpPr/>
          <p:nvPr/>
        </p:nvSpPr>
        <p:spPr>
          <a:xfrm>
            <a:off x="1721160" y="1920240"/>
            <a:ext cx="1131480" cy="2635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38" name="Subtitle 96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Code Bloat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39" name=""/>
          <p:cNvSpPr txBox="1"/>
          <p:nvPr/>
        </p:nvSpPr>
        <p:spPr>
          <a:xfrm>
            <a:off x="527400" y="1719000"/>
            <a:ext cx="11304720" cy="495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hal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adc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::CAdc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hal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adc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adc_instances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::adc1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adc1 {};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adc1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.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&lt;adc_config,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hal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gpio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ports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::port_a,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hal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gpio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pins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::pin_06,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hal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gpio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pins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::pin_07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();</a:t>
            </a:r>
            <a:endParaRPr b="0" lang="en-US" sz="1600" spc="-1" strike="noStrike">
              <a:latin typeface="Consolas"/>
            </a:endParaRPr>
          </a:p>
        </p:txBody>
      </p:sp>
      <p:sp>
        <p:nvSpPr>
          <p:cNvPr id="740" name=""/>
          <p:cNvSpPr/>
          <p:nvPr/>
        </p:nvSpPr>
        <p:spPr>
          <a:xfrm>
            <a:off x="2815920" y="2267280"/>
            <a:ext cx="932760" cy="1261800"/>
          </a:xfrm>
          <a:prstGeom prst="curvedConnector3">
            <a:avLst>
              <a:gd name="adj1" fmla="val 49457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41" name=""/>
          <p:cNvSpPr txBox="1"/>
          <p:nvPr/>
        </p:nvSpPr>
        <p:spPr>
          <a:xfrm>
            <a:off x="3785400" y="3364920"/>
            <a:ext cx="3474720" cy="384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non-type template parameter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53F66F0-E902-4E5B-9ABA-B4ADC84FE875}" type="slidenum">
              <a:t>103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"/>
          <p:cNvSpPr/>
          <p:nvPr/>
        </p:nvSpPr>
        <p:spPr>
          <a:xfrm>
            <a:off x="3431160" y="5855040"/>
            <a:ext cx="5326560" cy="63720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"/>
          <p:cNvSpPr/>
          <p:nvPr/>
        </p:nvSpPr>
        <p:spPr>
          <a:xfrm>
            <a:off x="7040880" y="3291840"/>
            <a:ext cx="1780200" cy="2257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Subtitle 8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61" name=""/>
          <p:cNvSpPr/>
          <p:nvPr/>
        </p:nvSpPr>
        <p:spPr>
          <a:xfrm>
            <a:off x="914760" y="2286360"/>
            <a:ext cx="4797000" cy="251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int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main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{ 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0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GPIO_PIN_6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GPIO_MODE_INPUT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(&amp;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Arial"/>
                <a:ea typeface="DejaVu Sans"/>
              </a:rPr>
              <a:t>while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7040880" y="2103120"/>
            <a:ext cx="4340520" cy="30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&lt;main&gt;: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movs    r3, #6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push    {r0, r1, r2,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     r0, sp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subs    r3, #5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bl      8000198 &lt;GPIO_Init&gt;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b.n     80001f4 &lt;main+0x10&gt;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3" name=""/>
          <p:cNvSpPr/>
          <p:nvPr/>
        </p:nvSpPr>
        <p:spPr>
          <a:xfrm flipH="1">
            <a:off x="3013920" y="3383280"/>
            <a:ext cx="4020840" cy="5454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"/>
          <p:cNvSpPr/>
          <p:nvPr/>
        </p:nvSpPr>
        <p:spPr>
          <a:xfrm>
            <a:off x="3431160" y="5855040"/>
            <a:ext cx="532656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prepare to pass the address of the GPIO_InitStruct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structure to the GPIO_Init function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1588C8F-77CD-4C46-A8B7-2540728AF034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"/>
          <p:cNvSpPr/>
          <p:nvPr/>
        </p:nvSpPr>
        <p:spPr>
          <a:xfrm>
            <a:off x="2379600" y="6035040"/>
            <a:ext cx="7401600" cy="34344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"/>
          <p:cNvSpPr/>
          <p:nvPr/>
        </p:nvSpPr>
        <p:spPr>
          <a:xfrm>
            <a:off x="7040880" y="3566160"/>
            <a:ext cx="1780200" cy="2257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Subtitle 9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68" name=""/>
          <p:cNvSpPr/>
          <p:nvPr/>
        </p:nvSpPr>
        <p:spPr>
          <a:xfrm>
            <a:off x="914760" y="2286360"/>
            <a:ext cx="4797000" cy="251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int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main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{ 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0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GPIO_PIN_6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GPIO_MODE_INPUT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(&amp;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Arial"/>
                <a:ea typeface="DejaVu Sans"/>
              </a:rPr>
              <a:t>while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"/>
          <p:cNvSpPr/>
          <p:nvPr/>
        </p:nvSpPr>
        <p:spPr>
          <a:xfrm>
            <a:off x="7040880" y="2103120"/>
            <a:ext cx="4340520" cy="30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&lt;main&gt;: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movs    r3, #6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push    {r0, r1, r2,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     r0, sp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subs    r3, #5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bl      8000198 &lt;GPIO_Init&gt;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b.n     80001f4 &lt;main+0x10&gt;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 flipH="1" flipV="1">
            <a:off x="4476960" y="3471120"/>
            <a:ext cx="2557080" cy="1796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"/>
          <p:cNvSpPr/>
          <p:nvPr/>
        </p:nvSpPr>
        <p:spPr>
          <a:xfrm>
            <a:off x="2379600" y="6035040"/>
            <a:ext cx="742968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set up the mode value for GPIO_MODE_INPUT (subtract 5 from 6 -&gt; 1)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21A52A2-3BA5-4DC1-8A12-F29CC10CF32B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"/>
          <p:cNvSpPr/>
          <p:nvPr/>
        </p:nvSpPr>
        <p:spPr>
          <a:xfrm>
            <a:off x="2631240" y="6035040"/>
            <a:ext cx="6829920" cy="34344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"/>
          <p:cNvSpPr/>
          <p:nvPr/>
        </p:nvSpPr>
        <p:spPr>
          <a:xfrm>
            <a:off x="7040160" y="3840480"/>
            <a:ext cx="2421000" cy="2257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Subtitle 10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75" name=""/>
          <p:cNvSpPr/>
          <p:nvPr/>
        </p:nvSpPr>
        <p:spPr>
          <a:xfrm>
            <a:off x="914760" y="2286360"/>
            <a:ext cx="4797000" cy="251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int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main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{ 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0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GPIO_PIN_6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GPIO_MODE_INPUT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(&amp;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Arial"/>
                <a:ea typeface="DejaVu Sans"/>
              </a:rPr>
              <a:t>while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"/>
          <p:cNvSpPr/>
          <p:nvPr/>
        </p:nvSpPr>
        <p:spPr>
          <a:xfrm>
            <a:off x="7040880" y="2103120"/>
            <a:ext cx="4340520" cy="30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&lt;main&gt;: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movs    r3, #6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push    {r0, r1, r2,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     r0, sp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subs    r3, #5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bl      8000198 &lt;GPIO_Init&gt;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b.n     80001f4 &lt;main+0x10&gt;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7" name=""/>
          <p:cNvSpPr/>
          <p:nvPr/>
        </p:nvSpPr>
        <p:spPr>
          <a:xfrm flipH="1" flipV="1">
            <a:off x="4476960" y="3471120"/>
            <a:ext cx="2557080" cy="4539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"/>
          <p:cNvSpPr/>
          <p:nvPr/>
        </p:nvSpPr>
        <p:spPr>
          <a:xfrm flipH="1" flipV="1">
            <a:off x="3013920" y="3925080"/>
            <a:ext cx="4020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"/>
          <p:cNvSpPr/>
          <p:nvPr/>
        </p:nvSpPr>
        <p:spPr>
          <a:xfrm>
            <a:off x="2631240" y="6035040"/>
            <a:ext cx="692676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store the mode value in the GPIO_InitStruct structure on the stack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16E5915-9151-4226-AA00-023104CAAF97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"/>
          <p:cNvSpPr/>
          <p:nvPr/>
        </p:nvSpPr>
        <p:spPr>
          <a:xfrm>
            <a:off x="3408480" y="5855040"/>
            <a:ext cx="5372280" cy="59940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"/>
          <p:cNvSpPr/>
          <p:nvPr/>
        </p:nvSpPr>
        <p:spPr>
          <a:xfrm>
            <a:off x="7049520" y="4114800"/>
            <a:ext cx="3234600" cy="2257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Subtitle 11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83" name=""/>
          <p:cNvSpPr/>
          <p:nvPr/>
        </p:nvSpPr>
        <p:spPr>
          <a:xfrm>
            <a:off x="914760" y="2286360"/>
            <a:ext cx="4797000" cy="251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int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main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{ 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0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GPIO_PIN_6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GPIO_MODE_INPUT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(&amp;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Arial"/>
                <a:ea typeface="DejaVu Sans"/>
              </a:rPr>
              <a:t>while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"/>
          <p:cNvSpPr/>
          <p:nvPr/>
        </p:nvSpPr>
        <p:spPr>
          <a:xfrm>
            <a:off x="7040880" y="2103120"/>
            <a:ext cx="4340520" cy="30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&lt;main&gt;: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movs    r3, #6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push    {r0, r1, r2,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     r0, sp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subs    r3, #5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bl      8000198 &lt;GPIO_Init&gt;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b.n     80001f4 &lt;main+0x10&gt;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 flipH="1" flipV="1">
            <a:off x="3013920" y="3928320"/>
            <a:ext cx="4029480" cy="2710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"/>
          <p:cNvSpPr/>
          <p:nvPr/>
        </p:nvSpPr>
        <p:spPr>
          <a:xfrm>
            <a:off x="3408480" y="5855040"/>
            <a:ext cx="537228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call the GPIO_Init function with the GPIO_InitStruct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structure as an argument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259FDE9-97B6-4677-8654-E509D299DB68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"/>
          <p:cNvSpPr/>
          <p:nvPr/>
        </p:nvSpPr>
        <p:spPr>
          <a:xfrm>
            <a:off x="3385440" y="6035040"/>
            <a:ext cx="5418000" cy="34344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"/>
          <p:cNvSpPr/>
          <p:nvPr/>
        </p:nvSpPr>
        <p:spPr>
          <a:xfrm>
            <a:off x="7040880" y="4389120"/>
            <a:ext cx="3243240" cy="2257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Subtitle 12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0" name=""/>
          <p:cNvSpPr/>
          <p:nvPr/>
        </p:nvSpPr>
        <p:spPr>
          <a:xfrm>
            <a:off x="914760" y="2286360"/>
            <a:ext cx="4797000" cy="251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int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main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{ 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0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GPIO_PIN_6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GPIO_MODE_INPUT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(&amp;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Arial"/>
                <a:ea typeface="DejaVu Sans"/>
              </a:rPr>
              <a:t>while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"/>
          <p:cNvSpPr/>
          <p:nvPr/>
        </p:nvSpPr>
        <p:spPr>
          <a:xfrm>
            <a:off x="7040880" y="2103120"/>
            <a:ext cx="4340520" cy="30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&lt;main&gt;: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movs    r3, #6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push    {r0, r1, r2,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     r0, sp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subs    r3, #5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bl      8000198 &lt;GPIO_Init&gt;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b.n     80001f4 &lt;main+0x10&gt;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2" name=""/>
          <p:cNvSpPr/>
          <p:nvPr/>
        </p:nvSpPr>
        <p:spPr>
          <a:xfrm flipH="1" flipV="1">
            <a:off x="2282400" y="4385520"/>
            <a:ext cx="4751640" cy="882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"/>
          <p:cNvSpPr/>
          <p:nvPr/>
        </p:nvSpPr>
        <p:spPr>
          <a:xfrm>
            <a:off x="3385440" y="6035040"/>
            <a:ext cx="541800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create an infinite loop (branch to the same address)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6EE671A-1DA2-4FFF-8138-61655E9AE473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"/>
          <p:cNvSpPr/>
          <p:nvPr/>
        </p:nvSpPr>
        <p:spPr>
          <a:xfrm>
            <a:off x="959400" y="3200400"/>
            <a:ext cx="4569840" cy="2714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"/>
          <p:cNvSpPr/>
          <p:nvPr/>
        </p:nvSpPr>
        <p:spPr>
          <a:xfrm>
            <a:off x="7588800" y="1403640"/>
            <a:ext cx="4204080" cy="10944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Subtitle 5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57560" y="954720"/>
            <a:ext cx="6854400" cy="52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8" name=""/>
          <p:cNvSpPr/>
          <p:nvPr/>
        </p:nvSpPr>
        <p:spPr>
          <a:xfrm flipH="1">
            <a:off x="5528880" y="1920240"/>
            <a:ext cx="1963080" cy="14140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"/>
          <p:cNvSpPr/>
          <p:nvPr/>
        </p:nvSpPr>
        <p:spPr>
          <a:xfrm>
            <a:off x="7635240" y="1357920"/>
            <a:ext cx="4249080" cy="136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3703320" y="5897880"/>
            <a:ext cx="4808880" cy="59148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if pin is greater than 15, branch to the end (invalid pin check)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847961F-8273-4BD2-A668-A706012FE032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"/>
          <p:cNvSpPr/>
          <p:nvPr/>
        </p:nvSpPr>
        <p:spPr>
          <a:xfrm>
            <a:off x="959400" y="3429000"/>
            <a:ext cx="4707000" cy="2714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"/>
          <p:cNvSpPr/>
          <p:nvPr/>
        </p:nvSpPr>
        <p:spPr>
          <a:xfrm>
            <a:off x="7589520" y="2546640"/>
            <a:ext cx="4204080" cy="7743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Subtitle 13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57560" y="954720"/>
            <a:ext cx="6854400" cy="52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5" name=""/>
          <p:cNvSpPr/>
          <p:nvPr/>
        </p:nvSpPr>
        <p:spPr>
          <a:xfrm>
            <a:off x="7635240" y="1357920"/>
            <a:ext cx="4249080" cy="136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6" name=""/>
          <p:cNvSpPr/>
          <p:nvPr/>
        </p:nvSpPr>
        <p:spPr>
          <a:xfrm flipH="1">
            <a:off x="5712840" y="2926080"/>
            <a:ext cx="1825200" cy="6379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"/>
          <p:cNvSpPr/>
          <p:nvPr/>
        </p:nvSpPr>
        <p:spPr>
          <a:xfrm>
            <a:off x="3703320" y="5897880"/>
            <a:ext cx="4808880" cy="59148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if mode is greater than 1, branch to the end (invalid mode check)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AFBC132-9F82-4D9D-88E0-D27C86EC0B24}" type="slidenum">
              <a:t>17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"/>
          <p:cNvSpPr/>
          <p:nvPr/>
        </p:nvSpPr>
        <p:spPr>
          <a:xfrm>
            <a:off x="959400" y="4149000"/>
            <a:ext cx="3975480" cy="2714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"/>
          <p:cNvSpPr/>
          <p:nvPr/>
        </p:nvSpPr>
        <p:spPr>
          <a:xfrm>
            <a:off x="7588800" y="3333600"/>
            <a:ext cx="4204080" cy="2851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Subtitle 14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1" name=""/>
          <p:cNvSpPr/>
          <p:nvPr/>
        </p:nvSpPr>
        <p:spPr>
          <a:xfrm>
            <a:off x="457560" y="954720"/>
            <a:ext cx="6854400" cy="52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2" name=""/>
          <p:cNvSpPr/>
          <p:nvPr/>
        </p:nvSpPr>
        <p:spPr>
          <a:xfrm>
            <a:off x="7635240" y="1357920"/>
            <a:ext cx="4249080" cy="136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 flipH="1">
            <a:off x="5208840" y="3474720"/>
            <a:ext cx="2328840" cy="8200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"/>
          <p:cNvSpPr/>
          <p:nvPr/>
        </p:nvSpPr>
        <p:spPr>
          <a:xfrm>
            <a:off x="3703320" y="5897880"/>
            <a:ext cx="4808880" cy="59148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if mode is not 1, branch to configure pin for input mode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38A995A-82E1-4C92-9037-04C470429DED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"/>
          <p:cNvSpPr/>
          <p:nvPr/>
        </p:nvSpPr>
        <p:spPr>
          <a:xfrm>
            <a:off x="2514600" y="4663440"/>
            <a:ext cx="1414440" cy="2257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"/>
          <p:cNvSpPr/>
          <p:nvPr/>
        </p:nvSpPr>
        <p:spPr>
          <a:xfrm>
            <a:off x="7589520" y="3607920"/>
            <a:ext cx="4204080" cy="2851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Subtitle 15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457560" y="954720"/>
            <a:ext cx="6854400" cy="52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9" name=""/>
          <p:cNvSpPr/>
          <p:nvPr/>
        </p:nvSpPr>
        <p:spPr>
          <a:xfrm>
            <a:off x="7635240" y="1357920"/>
            <a:ext cx="4249080" cy="136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 flipH="1">
            <a:off x="3974760" y="3749040"/>
            <a:ext cx="3563280" cy="911520"/>
          </a:xfrm>
          <a:prstGeom prst="curvedConnector3">
            <a:avLst>
              <a:gd name="adj1" fmla="val 37421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"/>
          <p:cNvSpPr/>
          <p:nvPr/>
        </p:nvSpPr>
        <p:spPr>
          <a:xfrm>
            <a:off x="3703320" y="6035040"/>
            <a:ext cx="4808880" cy="34344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prepare mask value for OSPEEDR (3)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103E898-333D-4762-AB4C-6E0C67BB476C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ubtitle 2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whoami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91" name="TextBox 1"/>
          <p:cNvSpPr/>
          <p:nvPr/>
        </p:nvSpPr>
        <p:spPr>
          <a:xfrm>
            <a:off x="1721160" y="1710000"/>
            <a:ext cx="8745480" cy="383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Marcell Juhasz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github.com/juhaszmarcell96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linkedin.com/in/juhaszmarcell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marcell.juhasz96@gmail.com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Zühlke Engineering (Austria) GmbH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Rivergate, Handelskai 92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1200, Vienna, Austria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wien@zuehlke.com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+43 1 205 11 6800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1371600" y="1234440"/>
            <a:ext cx="2147760" cy="2147760"/>
          </a:xfrm>
          <a:prstGeom prst="rect">
            <a:avLst/>
          </a:prstGeom>
          <a:ln w="0">
            <a:noFill/>
          </a:ln>
        </p:spPr>
      </p:pic>
      <p:pic>
        <p:nvPicPr>
          <p:cNvPr id="93" name="" descr=""/>
          <p:cNvPicPr/>
          <p:nvPr/>
        </p:nvPicPr>
        <p:blipFill>
          <a:blip r:embed="rId2"/>
          <a:stretch/>
        </p:blipFill>
        <p:spPr>
          <a:xfrm>
            <a:off x="8560440" y="1234440"/>
            <a:ext cx="2147760" cy="2147760"/>
          </a:xfrm>
          <a:prstGeom prst="rect">
            <a:avLst/>
          </a:prstGeom>
          <a:ln w="0">
            <a:noFill/>
          </a:ln>
        </p:spPr>
      </p:pic>
      <p:pic>
        <p:nvPicPr>
          <p:cNvPr id="94" name="" descr=""/>
          <p:cNvPicPr/>
          <p:nvPr/>
        </p:nvPicPr>
        <p:blipFill>
          <a:blip r:embed="rId3"/>
          <a:stretch/>
        </p:blipFill>
        <p:spPr>
          <a:xfrm>
            <a:off x="8641080" y="3977640"/>
            <a:ext cx="1919160" cy="19191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822503D-74D1-4E4A-BBFF-810A90165193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"/>
          <p:cNvSpPr/>
          <p:nvPr/>
        </p:nvSpPr>
        <p:spPr>
          <a:xfrm>
            <a:off x="4434840" y="4663440"/>
            <a:ext cx="1551600" cy="2257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"/>
          <p:cNvSpPr/>
          <p:nvPr/>
        </p:nvSpPr>
        <p:spPr>
          <a:xfrm>
            <a:off x="7588800" y="3882240"/>
            <a:ext cx="4204080" cy="2851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Subtitle 16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25" name=""/>
          <p:cNvSpPr/>
          <p:nvPr/>
        </p:nvSpPr>
        <p:spPr>
          <a:xfrm>
            <a:off x="457560" y="954720"/>
            <a:ext cx="6854400" cy="52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7635240" y="1357920"/>
            <a:ext cx="4249080" cy="136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7" name=""/>
          <p:cNvSpPr/>
          <p:nvPr/>
        </p:nvSpPr>
        <p:spPr>
          <a:xfrm flipH="1">
            <a:off x="6077880" y="4023360"/>
            <a:ext cx="1460160" cy="6372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"/>
          <p:cNvSpPr/>
          <p:nvPr/>
        </p:nvSpPr>
        <p:spPr>
          <a:xfrm>
            <a:off x="3703320" y="6035040"/>
            <a:ext cx="4808880" cy="34344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shift pin value left by 1 bit (pin * 2)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3D94D09-F275-40A0-8D72-BA2EE792241F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"/>
          <p:cNvSpPr/>
          <p:nvPr/>
        </p:nvSpPr>
        <p:spPr>
          <a:xfrm>
            <a:off x="2514600" y="4663440"/>
            <a:ext cx="3609000" cy="2257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"/>
          <p:cNvSpPr/>
          <p:nvPr/>
        </p:nvSpPr>
        <p:spPr>
          <a:xfrm>
            <a:off x="7588800" y="4170240"/>
            <a:ext cx="4204080" cy="2617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Subtitle 17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2" name=""/>
          <p:cNvSpPr/>
          <p:nvPr/>
        </p:nvSpPr>
        <p:spPr>
          <a:xfrm>
            <a:off x="457560" y="954720"/>
            <a:ext cx="6854400" cy="52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7635240" y="1357920"/>
            <a:ext cx="4249080" cy="136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4" name=""/>
          <p:cNvSpPr/>
          <p:nvPr/>
        </p:nvSpPr>
        <p:spPr>
          <a:xfrm flipH="1">
            <a:off x="6352200" y="4297680"/>
            <a:ext cx="1185840" cy="4543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"/>
          <p:cNvSpPr/>
          <p:nvPr/>
        </p:nvSpPr>
        <p:spPr>
          <a:xfrm>
            <a:off x="3703320" y="6035040"/>
            <a:ext cx="4808880" cy="34344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shift mask value left by (pin * 2) positions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0ACB308-F074-4A54-8D46-DA3348FB6402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"/>
          <p:cNvSpPr/>
          <p:nvPr/>
        </p:nvSpPr>
        <p:spPr>
          <a:xfrm>
            <a:off x="2148840" y="4434840"/>
            <a:ext cx="865800" cy="2257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"/>
          <p:cNvSpPr/>
          <p:nvPr/>
        </p:nvSpPr>
        <p:spPr>
          <a:xfrm>
            <a:off x="7588800" y="4458240"/>
            <a:ext cx="4204080" cy="2480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Subtitle 18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457560" y="954720"/>
            <a:ext cx="6854400" cy="52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0" name=""/>
          <p:cNvSpPr/>
          <p:nvPr/>
        </p:nvSpPr>
        <p:spPr>
          <a:xfrm>
            <a:off x="7635240" y="1357920"/>
            <a:ext cx="4249080" cy="136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1" name=""/>
          <p:cNvSpPr/>
          <p:nvPr/>
        </p:nvSpPr>
        <p:spPr>
          <a:xfrm flipH="1" flipV="1">
            <a:off x="3197160" y="4523400"/>
            <a:ext cx="4340520" cy="88560"/>
          </a:xfrm>
          <a:prstGeom prst="curvedConnector3">
            <a:avLst>
              <a:gd name="adj1" fmla="val 24929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"/>
          <p:cNvSpPr/>
          <p:nvPr/>
        </p:nvSpPr>
        <p:spPr>
          <a:xfrm>
            <a:off x="3703320" y="6035040"/>
            <a:ext cx="4808880" cy="34344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load address of OSPEEDR into r5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54068DF-DDD2-48E4-9B94-3DA61986444A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"/>
          <p:cNvSpPr/>
          <p:nvPr/>
        </p:nvSpPr>
        <p:spPr>
          <a:xfrm>
            <a:off x="1417320" y="4434840"/>
            <a:ext cx="1688760" cy="2257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"/>
          <p:cNvSpPr/>
          <p:nvPr/>
        </p:nvSpPr>
        <p:spPr>
          <a:xfrm>
            <a:off x="7588800" y="4709160"/>
            <a:ext cx="4204080" cy="262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Subtitle 20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46" name=""/>
          <p:cNvSpPr/>
          <p:nvPr/>
        </p:nvSpPr>
        <p:spPr>
          <a:xfrm>
            <a:off x="457560" y="954720"/>
            <a:ext cx="6854400" cy="52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7" name=""/>
          <p:cNvSpPr/>
          <p:nvPr/>
        </p:nvSpPr>
        <p:spPr>
          <a:xfrm>
            <a:off x="7635240" y="1357920"/>
            <a:ext cx="4249080" cy="136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 flipH="1" flipV="1">
            <a:off x="3197160" y="4523400"/>
            <a:ext cx="4340520" cy="362880"/>
          </a:xfrm>
          <a:prstGeom prst="curvedConnector3">
            <a:avLst>
              <a:gd name="adj1" fmla="val 26023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"/>
          <p:cNvSpPr/>
          <p:nvPr/>
        </p:nvSpPr>
        <p:spPr>
          <a:xfrm>
            <a:off x="3703320" y="6035040"/>
            <a:ext cx="4808880" cy="34344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load current OSPEEDR value into r1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D899CF0-29CE-404F-B44B-1E0DB6D4E67A}" type="slidenum">
              <a:t>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"/>
          <p:cNvSpPr/>
          <p:nvPr/>
        </p:nvSpPr>
        <p:spPr>
          <a:xfrm>
            <a:off x="1417320" y="4673160"/>
            <a:ext cx="4934880" cy="2257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"/>
          <p:cNvSpPr/>
          <p:nvPr/>
        </p:nvSpPr>
        <p:spPr>
          <a:xfrm>
            <a:off x="7588800" y="4998240"/>
            <a:ext cx="4204080" cy="2566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Subtitle 22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53" name=""/>
          <p:cNvSpPr/>
          <p:nvPr/>
        </p:nvSpPr>
        <p:spPr>
          <a:xfrm>
            <a:off x="457560" y="954720"/>
            <a:ext cx="6854400" cy="52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4" name=""/>
          <p:cNvSpPr/>
          <p:nvPr/>
        </p:nvSpPr>
        <p:spPr>
          <a:xfrm>
            <a:off x="7635240" y="1357920"/>
            <a:ext cx="4249080" cy="136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5" name=""/>
          <p:cNvSpPr/>
          <p:nvPr/>
        </p:nvSpPr>
        <p:spPr>
          <a:xfrm flipH="1" flipV="1">
            <a:off x="6443640" y="4797360"/>
            <a:ext cx="1094400" cy="317160"/>
          </a:xfrm>
          <a:prstGeom prst="curvedConnector3">
            <a:avLst>
              <a:gd name="adj1" fmla="val 4877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"/>
          <p:cNvSpPr/>
          <p:nvPr/>
        </p:nvSpPr>
        <p:spPr>
          <a:xfrm>
            <a:off x="3703320" y="6035040"/>
            <a:ext cx="4808880" cy="34344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clear the two bits for the pin in OSPEEDR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465B6D9-62B8-4DC0-ACEF-7AF3DCF8725B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"/>
          <p:cNvSpPr/>
          <p:nvPr/>
        </p:nvSpPr>
        <p:spPr>
          <a:xfrm>
            <a:off x="1417320" y="4901760"/>
            <a:ext cx="5574960" cy="2617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Subtitle 21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59" name=""/>
          <p:cNvSpPr/>
          <p:nvPr/>
        </p:nvSpPr>
        <p:spPr>
          <a:xfrm>
            <a:off x="457560" y="954720"/>
            <a:ext cx="6854400" cy="52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7635240" y="1357920"/>
            <a:ext cx="4249080" cy="136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3703320" y="6035040"/>
            <a:ext cx="4808880" cy="34344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GPIO_SPEED_FREQ_LOW is 0 -&gt; optimized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75548A2-7E91-431D-A6B5-7E8A362EF124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"/>
          <p:cNvSpPr/>
          <p:nvPr/>
        </p:nvSpPr>
        <p:spPr>
          <a:xfrm>
            <a:off x="1417320" y="5167440"/>
            <a:ext cx="1734480" cy="2257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"/>
          <p:cNvSpPr/>
          <p:nvPr/>
        </p:nvSpPr>
        <p:spPr>
          <a:xfrm>
            <a:off x="7588800" y="5532120"/>
            <a:ext cx="4204080" cy="2678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Subtitle 19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65" name=""/>
          <p:cNvSpPr/>
          <p:nvPr/>
        </p:nvSpPr>
        <p:spPr>
          <a:xfrm>
            <a:off x="457560" y="954720"/>
            <a:ext cx="6854400" cy="52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"/>
          <p:cNvSpPr/>
          <p:nvPr/>
        </p:nvSpPr>
        <p:spPr>
          <a:xfrm>
            <a:off x="7635240" y="1357920"/>
            <a:ext cx="4249080" cy="136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7" name=""/>
          <p:cNvSpPr/>
          <p:nvPr/>
        </p:nvSpPr>
        <p:spPr>
          <a:xfrm flipH="1" flipV="1">
            <a:off x="3197160" y="5300280"/>
            <a:ext cx="4340520" cy="408600"/>
          </a:xfrm>
          <a:prstGeom prst="curvedConnector3">
            <a:avLst>
              <a:gd name="adj1" fmla="val 50687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"/>
          <p:cNvSpPr/>
          <p:nvPr/>
        </p:nvSpPr>
        <p:spPr>
          <a:xfrm>
            <a:off x="3703320" y="6035040"/>
            <a:ext cx="4808880" cy="34344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"/>
          <p:cNvSpPr/>
          <p:nvPr/>
        </p:nvSpPr>
        <p:spPr>
          <a:xfrm>
            <a:off x="3914280" y="6035040"/>
            <a:ext cx="436068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store the modified OSPEEDR value back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AC611A5-75C0-4749-99F1-EC8533D8C64C}" type="slidenum">
              <a:t>26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" descr=""/>
          <p:cNvPicPr/>
          <p:nvPr/>
        </p:nvPicPr>
        <p:blipFill>
          <a:blip r:embed="rId1"/>
          <a:stretch/>
        </p:blipFill>
        <p:spPr>
          <a:xfrm>
            <a:off x="1627560" y="1134360"/>
            <a:ext cx="9142920" cy="5485320"/>
          </a:xfrm>
          <a:prstGeom prst="rect">
            <a:avLst/>
          </a:prstGeom>
          <a:ln w="0">
            <a:noFill/>
          </a:ln>
        </p:spPr>
      </p:pic>
      <p:sp>
        <p:nvSpPr>
          <p:cNvPr id="271" name="Subtitle 78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Functions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72" name="" descr=""/>
          <p:cNvPicPr/>
          <p:nvPr/>
        </p:nvPicPr>
        <p:blipFill>
          <a:blip r:embed="rId2"/>
          <a:stretch/>
        </p:blipFill>
        <p:spPr>
          <a:xfrm rot="20725200">
            <a:off x="6900840" y="587520"/>
            <a:ext cx="1045440" cy="12117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5854D36-6CCC-4BBA-9E36-B489BDC88E57}" type="slidenum">
              <a:t>27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" descr=""/>
          <p:cNvPicPr/>
          <p:nvPr/>
        </p:nvPicPr>
        <p:blipFill>
          <a:blip r:embed="rId1"/>
          <a:stretch/>
        </p:blipFill>
        <p:spPr>
          <a:xfrm>
            <a:off x="1627560" y="1134360"/>
            <a:ext cx="9142920" cy="5485320"/>
          </a:xfrm>
          <a:prstGeom prst="rect">
            <a:avLst/>
          </a:prstGeom>
          <a:ln w="0">
            <a:noFill/>
          </a:ln>
        </p:spPr>
      </p:pic>
      <p:sp>
        <p:nvSpPr>
          <p:cNvPr id="274" name="Subtitle 79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Functions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75" name="" descr=""/>
          <p:cNvPicPr/>
          <p:nvPr/>
        </p:nvPicPr>
        <p:blipFill>
          <a:blip r:embed="rId2"/>
          <a:stretch/>
        </p:blipFill>
        <p:spPr>
          <a:xfrm rot="20725200">
            <a:off x="6900840" y="587520"/>
            <a:ext cx="1045440" cy="12117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372A0FE-54C7-4E29-8739-9034B2C9CEFA}" type="slidenum">
              <a:t>28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" descr=""/>
          <p:cNvPicPr/>
          <p:nvPr/>
        </p:nvPicPr>
        <p:blipFill>
          <a:blip r:embed="rId1"/>
          <a:stretch/>
        </p:blipFill>
        <p:spPr>
          <a:xfrm>
            <a:off x="1627560" y="1134360"/>
            <a:ext cx="9142920" cy="5485320"/>
          </a:xfrm>
          <a:prstGeom prst="rect">
            <a:avLst/>
          </a:prstGeom>
          <a:ln w="0">
            <a:noFill/>
          </a:ln>
        </p:spPr>
      </p:pic>
      <p:sp>
        <p:nvSpPr>
          <p:cNvPr id="277" name="Subtitle 80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Functions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78" name="" descr=""/>
          <p:cNvPicPr/>
          <p:nvPr/>
        </p:nvPicPr>
        <p:blipFill>
          <a:blip r:embed="rId2"/>
          <a:stretch/>
        </p:blipFill>
        <p:spPr>
          <a:xfrm rot="20725200">
            <a:off x="6900840" y="587520"/>
            <a:ext cx="1045440" cy="12117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5AE284B-D468-4582-9070-04835302E92B}" type="slidenum">
              <a:t>29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ubtitle 2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Motivation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96" name="Picture 2" descr="undefined"/>
          <p:cNvPicPr/>
          <p:nvPr/>
        </p:nvPicPr>
        <p:blipFill>
          <a:blip r:embed="rId1"/>
          <a:stretch/>
        </p:blipFill>
        <p:spPr>
          <a:xfrm>
            <a:off x="8006400" y="1670040"/>
            <a:ext cx="1761480" cy="1983960"/>
          </a:xfrm>
          <a:prstGeom prst="rect">
            <a:avLst/>
          </a:prstGeom>
          <a:ln w="0">
            <a:noFill/>
          </a:ln>
        </p:spPr>
      </p:pic>
      <p:sp>
        <p:nvSpPr>
          <p:cNvPr id="97" name="TextBox 5"/>
          <p:cNvSpPr/>
          <p:nvPr/>
        </p:nvSpPr>
        <p:spPr>
          <a:xfrm>
            <a:off x="876600" y="1646640"/>
            <a:ext cx="7126200" cy="448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 is dominant in the embedded world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direct interaction with hardware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flexible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robust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efficient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Common opinions: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 is as efficient as it gets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abstraction = less efficient software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C++ comes with inherent runtime overhead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98" name="Picture 7" descr="A green check mark on a black background&#10;&#10;Description automatically generated"/>
          <p:cNvPicPr/>
          <p:nvPr/>
        </p:nvPicPr>
        <p:blipFill>
          <a:blip r:embed="rId2"/>
          <a:stretch/>
        </p:blipFill>
        <p:spPr>
          <a:xfrm>
            <a:off x="8915400" y="4800600"/>
            <a:ext cx="919800" cy="793080"/>
          </a:xfrm>
          <a:prstGeom prst="rect">
            <a:avLst/>
          </a:prstGeom>
          <a:ln w="0">
            <a:noFill/>
          </a:ln>
        </p:spPr>
      </p:pic>
      <p:pic>
        <p:nvPicPr>
          <p:cNvPr id="99" name="Picture 8" descr="A red x on a black background&#10;&#10;Description automatically generated"/>
          <p:cNvPicPr/>
          <p:nvPr/>
        </p:nvPicPr>
        <p:blipFill>
          <a:blip r:embed="rId3"/>
          <a:stretch/>
        </p:blipFill>
        <p:spPr>
          <a:xfrm>
            <a:off x="7772400" y="4343400"/>
            <a:ext cx="923040" cy="9010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7EDDD05-CB91-4247-AA37-D1F7876D9501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" descr=""/>
          <p:cNvPicPr/>
          <p:nvPr/>
        </p:nvPicPr>
        <p:blipFill>
          <a:blip r:embed="rId1"/>
          <a:stretch/>
        </p:blipFill>
        <p:spPr>
          <a:xfrm>
            <a:off x="1627560" y="1134360"/>
            <a:ext cx="9142920" cy="5485320"/>
          </a:xfrm>
          <a:prstGeom prst="rect">
            <a:avLst/>
          </a:prstGeom>
          <a:ln w="0">
            <a:noFill/>
          </a:ln>
        </p:spPr>
      </p:pic>
      <p:sp>
        <p:nvSpPr>
          <p:cNvPr id="280" name="Subtitle 82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Functions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81" name="" descr=""/>
          <p:cNvPicPr/>
          <p:nvPr/>
        </p:nvPicPr>
        <p:blipFill>
          <a:blip r:embed="rId2"/>
          <a:stretch/>
        </p:blipFill>
        <p:spPr>
          <a:xfrm rot="20725200">
            <a:off x="6900840" y="587520"/>
            <a:ext cx="1045440" cy="1211760"/>
          </a:xfrm>
          <a:prstGeom prst="rect">
            <a:avLst/>
          </a:prstGeom>
          <a:ln w="0">
            <a:noFill/>
          </a:ln>
        </p:spPr>
      </p:pic>
      <p:sp>
        <p:nvSpPr>
          <p:cNvPr id="282" name=""/>
          <p:cNvSpPr/>
          <p:nvPr/>
        </p:nvSpPr>
        <p:spPr>
          <a:xfrm>
            <a:off x="3456360" y="5675040"/>
            <a:ext cx="401400" cy="633600"/>
          </a:xfrm>
          <a:prstGeom prst="rect">
            <a:avLst/>
          </a:prstGeom>
          <a:solidFill>
            <a:srgbClr val="b4c7dc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3F24FC8-F833-4990-BE27-B3E88A6DAC24}" type="slidenum">
              <a:t>30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" descr=""/>
          <p:cNvPicPr/>
          <p:nvPr/>
        </p:nvPicPr>
        <p:blipFill>
          <a:blip r:embed="rId1"/>
          <a:stretch/>
        </p:blipFill>
        <p:spPr>
          <a:xfrm>
            <a:off x="1627560" y="1134360"/>
            <a:ext cx="9142920" cy="5485320"/>
          </a:xfrm>
          <a:prstGeom prst="rect">
            <a:avLst/>
          </a:prstGeom>
          <a:ln w="0">
            <a:noFill/>
          </a:ln>
        </p:spPr>
      </p:pic>
      <p:sp>
        <p:nvSpPr>
          <p:cNvPr id="284" name="Subtitle 81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Functions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85" name="" descr=""/>
          <p:cNvPicPr/>
          <p:nvPr/>
        </p:nvPicPr>
        <p:blipFill>
          <a:blip r:embed="rId2"/>
          <a:stretch/>
        </p:blipFill>
        <p:spPr>
          <a:xfrm rot="20725200">
            <a:off x="6900840" y="587520"/>
            <a:ext cx="1045440" cy="12117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668A983-D59E-4029-B2D3-6925090214BF}" type="slidenum">
              <a:t>31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ubtitle 23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Building Layers of Abstractions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87" name=""/>
          <p:cNvSpPr/>
          <p:nvPr/>
        </p:nvSpPr>
        <p:spPr>
          <a:xfrm>
            <a:off x="2606040" y="2697480"/>
            <a:ext cx="7587720" cy="136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Take the original C code, modify as little as possible, focusing only on the abstraction in question.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Compare the binary size, compilation time (generated code) and the runtime performance (analytically now, empirically probably only at the end).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8" name=""/>
          <p:cNvSpPr/>
          <p:nvPr/>
        </p:nvSpPr>
        <p:spPr>
          <a:xfrm>
            <a:off x="4754880" y="4709160"/>
            <a:ext cx="2833200" cy="12330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 code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4E546F8-F149-4432-831A-7485076C1BC4}" type="slidenum">
              <a:t>32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ubtitle 39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Building Layers of Abstractions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2606040" y="2697480"/>
            <a:ext cx="7587720" cy="136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Take the original C code, modify as little as possible, focusing only on the abstraction in question.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Compare the binary size, compilation time (generated code) and the runtime performance (analytically now, empirically probably only at the end).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1" name=""/>
          <p:cNvSpPr/>
          <p:nvPr/>
        </p:nvSpPr>
        <p:spPr>
          <a:xfrm>
            <a:off x="4754880" y="4709160"/>
            <a:ext cx="1918800" cy="12330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 code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2" name=""/>
          <p:cNvSpPr/>
          <p:nvPr/>
        </p:nvSpPr>
        <p:spPr>
          <a:xfrm>
            <a:off x="6675120" y="4709160"/>
            <a:ext cx="912960" cy="1233000"/>
          </a:xfrm>
          <a:prstGeom prst="rect">
            <a:avLst/>
          </a:pr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C++ code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4DEB080-F465-42A7-94B8-2FF3BD42E465}" type="slidenum">
              <a:t>33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4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94" name="" descr=""/>
          <p:cNvPicPr/>
          <p:nvPr/>
        </p:nvPicPr>
        <p:blipFill>
          <a:blip r:embed="rId1"/>
          <a:stretch/>
        </p:blipFill>
        <p:spPr>
          <a:xfrm>
            <a:off x="2011680" y="1308600"/>
            <a:ext cx="8491680" cy="51818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E7F9E0F-C5E4-4B2C-B416-CA89D218A2C8}" type="slidenum">
              <a:t>34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ubtitle 40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96" name="" descr=""/>
          <p:cNvPicPr/>
          <p:nvPr/>
        </p:nvPicPr>
        <p:blipFill>
          <a:blip r:embed="rId1"/>
          <a:stretch/>
        </p:blipFill>
        <p:spPr>
          <a:xfrm>
            <a:off x="2011680" y="1308600"/>
            <a:ext cx="8491680" cy="5181840"/>
          </a:xfrm>
          <a:prstGeom prst="rect">
            <a:avLst/>
          </a:prstGeom>
          <a:ln w="0">
            <a:noFill/>
          </a:ln>
        </p:spPr>
      </p:pic>
      <p:sp>
        <p:nvSpPr>
          <p:cNvPr id="297" name=""/>
          <p:cNvSpPr/>
          <p:nvPr/>
        </p:nvSpPr>
        <p:spPr>
          <a:xfrm>
            <a:off x="6172200" y="4800600"/>
            <a:ext cx="4662000" cy="187308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504141F-58DE-4175-A14A-315627EFCCF4}" type="slidenum">
              <a:t>35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"/>
          <p:cNvSpPr/>
          <p:nvPr/>
        </p:nvSpPr>
        <p:spPr>
          <a:xfrm>
            <a:off x="1508760" y="1875960"/>
            <a:ext cx="1050120" cy="2714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Subtitle 33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00" name=""/>
          <p:cNvSpPr/>
          <p:nvPr/>
        </p:nvSpPr>
        <p:spPr>
          <a:xfrm>
            <a:off x="777240" y="1828800"/>
            <a:ext cx="8077320" cy="211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m_address;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address) :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m_address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(address)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val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reinterpret_cast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volatile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(m_address))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val;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01" name="" descr=""/>
          <p:cNvPicPr/>
          <p:nvPr/>
        </p:nvPicPr>
        <p:blipFill>
          <a:blip r:embed="rId1"/>
          <a:stretch/>
        </p:blipFill>
        <p:spPr>
          <a:xfrm>
            <a:off x="5567760" y="4437720"/>
            <a:ext cx="4854960" cy="1733040"/>
          </a:xfrm>
          <a:prstGeom prst="rect">
            <a:avLst/>
          </a:prstGeom>
          <a:ln w="0">
            <a:noFill/>
          </a:ln>
        </p:spPr>
      </p:pic>
      <p:sp>
        <p:nvSpPr>
          <p:cNvPr id="302" name=""/>
          <p:cNvSpPr/>
          <p:nvPr/>
        </p:nvSpPr>
        <p:spPr>
          <a:xfrm>
            <a:off x="7452360" y="4480560"/>
            <a:ext cx="1095840" cy="27288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8D781E3-E7EA-4F15-950A-5F73D3957270}" type="slidenum">
              <a:t>36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"/>
          <p:cNvSpPr/>
          <p:nvPr/>
        </p:nvSpPr>
        <p:spPr>
          <a:xfrm>
            <a:off x="1281600" y="2342880"/>
            <a:ext cx="3380400" cy="2714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Subtitle 41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05" name=""/>
          <p:cNvSpPr/>
          <p:nvPr/>
        </p:nvSpPr>
        <p:spPr>
          <a:xfrm>
            <a:off x="777240" y="1828800"/>
            <a:ext cx="8077320" cy="211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m_address;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address) :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m_address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(address)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val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reinterpret_cast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volatile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(m_address))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val;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06" name="" descr=""/>
          <p:cNvPicPr/>
          <p:nvPr/>
        </p:nvPicPr>
        <p:blipFill>
          <a:blip r:embed="rId1"/>
          <a:stretch/>
        </p:blipFill>
        <p:spPr>
          <a:xfrm>
            <a:off x="5567760" y="4437720"/>
            <a:ext cx="4854960" cy="1733040"/>
          </a:xfrm>
          <a:prstGeom prst="rect">
            <a:avLst/>
          </a:prstGeom>
          <a:ln w="0">
            <a:noFill/>
          </a:ln>
        </p:spPr>
      </p:pic>
      <p:sp>
        <p:nvSpPr>
          <p:cNvPr id="307" name=""/>
          <p:cNvSpPr/>
          <p:nvPr/>
        </p:nvSpPr>
        <p:spPr>
          <a:xfrm>
            <a:off x="5567760" y="4754880"/>
            <a:ext cx="2340360" cy="22716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5EEAC99-15ED-41A3-B969-08AA5913836C}" type="slidenum">
              <a:t>37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"/>
          <p:cNvSpPr/>
          <p:nvPr/>
        </p:nvSpPr>
        <p:spPr>
          <a:xfrm>
            <a:off x="1281600" y="2834640"/>
            <a:ext cx="6489360" cy="2714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Subtitle 42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10" name=""/>
          <p:cNvSpPr/>
          <p:nvPr/>
        </p:nvSpPr>
        <p:spPr>
          <a:xfrm>
            <a:off x="777240" y="1828800"/>
            <a:ext cx="8077320" cy="211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m_address;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address) :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m_address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(address)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val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reinterpret_cast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volatile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(m_address))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val;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11" name="" descr=""/>
          <p:cNvPicPr/>
          <p:nvPr/>
        </p:nvPicPr>
        <p:blipFill>
          <a:blip r:embed="rId1"/>
          <a:stretch/>
        </p:blipFill>
        <p:spPr>
          <a:xfrm>
            <a:off x="5567400" y="4437720"/>
            <a:ext cx="4854960" cy="1733040"/>
          </a:xfrm>
          <a:prstGeom prst="rect">
            <a:avLst/>
          </a:prstGeom>
          <a:ln w="0">
            <a:noFill/>
          </a:ln>
        </p:spPr>
      </p:pic>
      <p:sp>
        <p:nvSpPr>
          <p:cNvPr id="312" name=""/>
          <p:cNvSpPr/>
          <p:nvPr/>
        </p:nvSpPr>
        <p:spPr>
          <a:xfrm>
            <a:off x="5567400" y="5029200"/>
            <a:ext cx="3026520" cy="18144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1403070-7817-40A0-9F10-22D3833FAD91}" type="slidenum">
              <a:t>38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"/>
          <p:cNvSpPr/>
          <p:nvPr/>
        </p:nvSpPr>
        <p:spPr>
          <a:xfrm>
            <a:off x="1280160" y="3108960"/>
            <a:ext cx="7496640" cy="7300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Subtitle 43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15" name=""/>
          <p:cNvSpPr/>
          <p:nvPr/>
        </p:nvSpPr>
        <p:spPr>
          <a:xfrm>
            <a:off x="777240" y="1828800"/>
            <a:ext cx="8077320" cy="211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m_address;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address) :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m_address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(address)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val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reinterpret_cast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volatile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(m_address))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val;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16" name="" descr=""/>
          <p:cNvPicPr/>
          <p:nvPr/>
        </p:nvPicPr>
        <p:blipFill>
          <a:blip r:embed="rId1"/>
          <a:stretch/>
        </p:blipFill>
        <p:spPr>
          <a:xfrm>
            <a:off x="5567040" y="4437720"/>
            <a:ext cx="4854960" cy="1733040"/>
          </a:xfrm>
          <a:prstGeom prst="rect">
            <a:avLst/>
          </a:prstGeom>
          <a:ln w="0">
            <a:noFill/>
          </a:ln>
        </p:spPr>
      </p:pic>
      <p:sp>
        <p:nvSpPr>
          <p:cNvPr id="317" name=""/>
          <p:cNvSpPr/>
          <p:nvPr/>
        </p:nvSpPr>
        <p:spPr>
          <a:xfrm>
            <a:off x="5567040" y="5212080"/>
            <a:ext cx="2706840" cy="18144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E477FE8-5798-4E6C-905F-0D16F190D0A3}" type="slidenum">
              <a:t>39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ubtitle 2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Overview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861840" y="1547640"/>
            <a:ext cx="1420560" cy="1420560"/>
          </a:xfrm>
          <a:prstGeom prst="rect">
            <a:avLst/>
          </a:prstGeom>
          <a:ln w="0">
            <a:noFill/>
          </a:ln>
        </p:spPr>
      </p:pic>
      <p:sp>
        <p:nvSpPr>
          <p:cNvPr id="102" name=""/>
          <p:cNvSpPr/>
          <p:nvPr/>
        </p:nvSpPr>
        <p:spPr>
          <a:xfrm>
            <a:off x="2286000" y="2057400"/>
            <a:ext cx="502560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H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ardware </a:t>
            </a:r>
            <a:r>
              <a:rPr b="1" lang="en-US" sz="2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A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bstraction </a:t>
            </a:r>
            <a:r>
              <a:rPr b="1" lang="en-US" sz="2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L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ayer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"/>
          <p:cNvSpPr/>
          <p:nvPr/>
        </p:nvSpPr>
        <p:spPr>
          <a:xfrm>
            <a:off x="1600200" y="3429000"/>
            <a:ext cx="2739600" cy="164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Encapsulation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Inheritance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Polymorphism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5257800" y="3914640"/>
            <a:ext cx="472680" cy="65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05" name=""/>
          <p:cNvSpPr/>
          <p:nvPr/>
        </p:nvSpPr>
        <p:spPr>
          <a:xfrm>
            <a:off x="6629400" y="3200400"/>
            <a:ext cx="5025600" cy="233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Template Metaprogramming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Constant Expressions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Immediate Functions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Parameter Pack and Fold Expressions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Constexpr If Statements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7EF7BC4-DAB2-4721-A894-F538B85136E5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"/>
          <p:cNvSpPr/>
          <p:nvPr/>
        </p:nvSpPr>
        <p:spPr>
          <a:xfrm>
            <a:off x="457200" y="5705280"/>
            <a:ext cx="1690200" cy="2271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"/>
          <p:cNvSpPr/>
          <p:nvPr/>
        </p:nvSpPr>
        <p:spPr>
          <a:xfrm>
            <a:off x="457200" y="5496120"/>
            <a:ext cx="867240" cy="2271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"/>
          <p:cNvSpPr/>
          <p:nvPr/>
        </p:nvSpPr>
        <p:spPr>
          <a:xfrm>
            <a:off x="457200" y="5303520"/>
            <a:ext cx="1050120" cy="2271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"/>
          <p:cNvSpPr/>
          <p:nvPr/>
        </p:nvSpPr>
        <p:spPr>
          <a:xfrm>
            <a:off x="457200" y="5074920"/>
            <a:ext cx="1735920" cy="2271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Subtitle 48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23" name=""/>
          <p:cNvSpPr/>
          <p:nvPr/>
        </p:nvSpPr>
        <p:spPr>
          <a:xfrm>
            <a:off x="777240" y="1828800"/>
            <a:ext cx="8077320" cy="211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m_address;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address) :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m_address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(address)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val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reinterpret_cast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volatile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(m_address))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val;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24" name="" descr=""/>
          <p:cNvPicPr/>
          <p:nvPr/>
        </p:nvPicPr>
        <p:blipFill>
          <a:blip r:embed="rId1"/>
          <a:stretch/>
        </p:blipFill>
        <p:spPr>
          <a:xfrm>
            <a:off x="5567040" y="4437720"/>
            <a:ext cx="4854960" cy="1733040"/>
          </a:xfrm>
          <a:prstGeom prst="rect">
            <a:avLst/>
          </a:prstGeom>
          <a:ln w="0">
            <a:noFill/>
          </a:ln>
        </p:spPr>
      </p:pic>
      <p:sp>
        <p:nvSpPr>
          <p:cNvPr id="325" name=""/>
          <p:cNvSpPr/>
          <p:nvPr/>
        </p:nvSpPr>
        <p:spPr>
          <a:xfrm>
            <a:off x="1051560" y="4892040"/>
            <a:ext cx="179280" cy="42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"/>
          <p:cNvSpPr/>
          <p:nvPr/>
        </p:nvSpPr>
        <p:spPr>
          <a:xfrm>
            <a:off x="411480" y="5074920"/>
            <a:ext cx="5073840" cy="8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OSPEEDR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~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OSPEEDR_MASK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2u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|=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speed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2u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OSPEEDR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2B22B21-0685-459E-96C5-F9DC7A23F376}" type="slidenum">
              <a:t>40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ubtitle 44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28" name="" descr=""/>
          <p:cNvPicPr/>
          <p:nvPr/>
        </p:nvPicPr>
        <p:blipFill>
          <a:blip r:embed="rId1"/>
          <a:stretch/>
        </p:blipFill>
        <p:spPr>
          <a:xfrm>
            <a:off x="2011680" y="1308600"/>
            <a:ext cx="8491680" cy="5181840"/>
          </a:xfrm>
          <a:prstGeom prst="rect">
            <a:avLst/>
          </a:prstGeom>
          <a:ln w="0">
            <a:noFill/>
          </a:ln>
        </p:spPr>
      </p:pic>
      <p:sp>
        <p:nvSpPr>
          <p:cNvPr id="329" name=""/>
          <p:cNvSpPr/>
          <p:nvPr/>
        </p:nvSpPr>
        <p:spPr>
          <a:xfrm>
            <a:off x="2148840" y="1188720"/>
            <a:ext cx="5256360" cy="118728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3516422-D150-43EA-B6B9-B92C9B8F3C8B}" type="slidenum">
              <a:t>41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"/>
          <p:cNvSpPr/>
          <p:nvPr/>
        </p:nvSpPr>
        <p:spPr>
          <a:xfrm>
            <a:off x="1508760" y="1875960"/>
            <a:ext cx="1507320" cy="2714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Subtitle 35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2" name=""/>
          <p:cNvSpPr/>
          <p:nvPr/>
        </p:nvSpPr>
        <p:spPr>
          <a:xfrm>
            <a:off x="777240" y="1828800"/>
            <a:ext cx="8967240" cy="29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0x48000000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GPIO_MODE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MODER_MASK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),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33" name="" descr=""/>
          <p:cNvPicPr/>
          <p:nvPr/>
        </p:nvPicPr>
        <p:blipFill>
          <a:blip r:embed="rId1"/>
          <a:stretch/>
        </p:blipFill>
        <p:spPr>
          <a:xfrm>
            <a:off x="2697480" y="5257800"/>
            <a:ext cx="6068520" cy="1188720"/>
          </a:xfrm>
          <a:prstGeom prst="rect">
            <a:avLst/>
          </a:prstGeom>
          <a:ln w="0">
            <a:noFill/>
          </a:ln>
        </p:spPr>
      </p:pic>
      <p:sp>
        <p:nvSpPr>
          <p:cNvPr id="334" name=""/>
          <p:cNvSpPr/>
          <p:nvPr/>
        </p:nvSpPr>
        <p:spPr>
          <a:xfrm>
            <a:off x="4881240" y="5303520"/>
            <a:ext cx="1701000" cy="22716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548E902-522F-4A66-81DF-081795BDD14D}" type="slidenum">
              <a:t>42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"/>
          <p:cNvSpPr/>
          <p:nvPr/>
        </p:nvSpPr>
        <p:spPr>
          <a:xfrm>
            <a:off x="1280160" y="2377440"/>
            <a:ext cx="4753440" cy="2714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Subtitle 45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7" name=""/>
          <p:cNvSpPr/>
          <p:nvPr/>
        </p:nvSpPr>
        <p:spPr>
          <a:xfrm>
            <a:off x="777240" y="1828800"/>
            <a:ext cx="8967240" cy="29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0x48000000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GPIO_MODE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MODER_MASK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),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38" name="" descr=""/>
          <p:cNvPicPr/>
          <p:nvPr/>
        </p:nvPicPr>
        <p:blipFill>
          <a:blip r:embed="rId1"/>
          <a:stretch/>
        </p:blipFill>
        <p:spPr>
          <a:xfrm>
            <a:off x="2697840" y="5257800"/>
            <a:ext cx="6068520" cy="1188720"/>
          </a:xfrm>
          <a:prstGeom prst="rect">
            <a:avLst/>
          </a:prstGeom>
          <a:ln w="0">
            <a:noFill/>
          </a:ln>
        </p:spPr>
      </p:pic>
      <p:sp>
        <p:nvSpPr>
          <p:cNvPr id="339" name=""/>
          <p:cNvSpPr/>
          <p:nvPr/>
        </p:nvSpPr>
        <p:spPr>
          <a:xfrm>
            <a:off x="2697840" y="5577840"/>
            <a:ext cx="4524480" cy="22716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918D836-5F40-4075-8C8E-EC12F203407C}" type="slidenum">
              <a:t>43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"/>
          <p:cNvSpPr/>
          <p:nvPr/>
        </p:nvSpPr>
        <p:spPr>
          <a:xfrm>
            <a:off x="1280160" y="2606040"/>
            <a:ext cx="8411040" cy="14616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Subtitle 46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2" name=""/>
          <p:cNvSpPr/>
          <p:nvPr/>
        </p:nvSpPr>
        <p:spPr>
          <a:xfrm>
            <a:off x="777240" y="1828800"/>
            <a:ext cx="8967240" cy="29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0x48000000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GPIO_MODE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MODER_MASK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),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43" name="" descr=""/>
          <p:cNvPicPr/>
          <p:nvPr/>
        </p:nvPicPr>
        <p:blipFill>
          <a:blip r:embed="rId1"/>
          <a:stretch/>
        </p:blipFill>
        <p:spPr>
          <a:xfrm>
            <a:off x="2697840" y="5257800"/>
            <a:ext cx="6068520" cy="1188720"/>
          </a:xfrm>
          <a:prstGeom prst="rect">
            <a:avLst/>
          </a:prstGeom>
          <a:ln w="0">
            <a:noFill/>
          </a:ln>
        </p:spPr>
      </p:pic>
      <p:sp>
        <p:nvSpPr>
          <p:cNvPr id="344" name=""/>
          <p:cNvSpPr/>
          <p:nvPr/>
        </p:nvSpPr>
        <p:spPr>
          <a:xfrm>
            <a:off x="2697840" y="5806440"/>
            <a:ext cx="6033240" cy="41004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33B7F82-7F7F-4E56-8A22-CEE62542AE78}" type="slidenum">
              <a:t>44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"/>
          <p:cNvSpPr/>
          <p:nvPr/>
        </p:nvSpPr>
        <p:spPr>
          <a:xfrm>
            <a:off x="1280160" y="4297680"/>
            <a:ext cx="7953840" cy="775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Subtitle 47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7" name=""/>
          <p:cNvSpPr/>
          <p:nvPr/>
        </p:nvSpPr>
        <p:spPr>
          <a:xfrm>
            <a:off x="777240" y="1828800"/>
            <a:ext cx="8967240" cy="29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0x48000000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GPIO_MODE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MODER_MASK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),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48" name="" descr=""/>
          <p:cNvPicPr/>
          <p:nvPr/>
        </p:nvPicPr>
        <p:blipFill>
          <a:blip r:embed="rId1"/>
          <a:stretch/>
        </p:blipFill>
        <p:spPr>
          <a:xfrm>
            <a:off x="2697840" y="5257800"/>
            <a:ext cx="6068520" cy="1188720"/>
          </a:xfrm>
          <a:prstGeom prst="rect">
            <a:avLst/>
          </a:prstGeom>
          <a:ln w="0">
            <a:noFill/>
          </a:ln>
        </p:spPr>
      </p:pic>
      <p:sp>
        <p:nvSpPr>
          <p:cNvPr id="349" name=""/>
          <p:cNvSpPr/>
          <p:nvPr/>
        </p:nvSpPr>
        <p:spPr>
          <a:xfrm>
            <a:off x="2697840" y="6217920"/>
            <a:ext cx="4615920" cy="22860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B088678-4A64-4121-94A0-EA5D0B9B30CF}" type="slidenum">
              <a:t>45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ubtitle 49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51" name=""/>
          <p:cNvSpPr/>
          <p:nvPr/>
        </p:nvSpPr>
        <p:spPr>
          <a:xfrm>
            <a:off x="777240" y="1828800"/>
            <a:ext cx="8967240" cy="29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0x48000000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GPIO_MODE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MODER_MASK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),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52" name="" descr=""/>
          <p:cNvPicPr/>
          <p:nvPr/>
        </p:nvPicPr>
        <p:blipFill>
          <a:blip r:embed="rId1"/>
          <a:stretch/>
        </p:blipFill>
        <p:spPr>
          <a:xfrm>
            <a:off x="2697840" y="5257800"/>
            <a:ext cx="6068520" cy="1188720"/>
          </a:xfrm>
          <a:prstGeom prst="rect">
            <a:avLst/>
          </a:prstGeom>
          <a:ln w="0">
            <a:noFill/>
          </a:ln>
        </p:spPr>
      </p:pic>
      <p:sp>
        <p:nvSpPr>
          <p:cNvPr id="353" name=""/>
          <p:cNvSpPr/>
          <p:nvPr/>
        </p:nvSpPr>
        <p:spPr>
          <a:xfrm>
            <a:off x="7818120" y="1838520"/>
            <a:ext cx="3839040" cy="2271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"/>
          <p:cNvSpPr/>
          <p:nvPr/>
        </p:nvSpPr>
        <p:spPr>
          <a:xfrm>
            <a:off x="7954920" y="1646640"/>
            <a:ext cx="3885120" cy="2271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"/>
          <p:cNvSpPr/>
          <p:nvPr/>
        </p:nvSpPr>
        <p:spPr>
          <a:xfrm>
            <a:off x="7497720" y="1234440"/>
            <a:ext cx="179280" cy="42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"/>
          <p:cNvSpPr/>
          <p:nvPr/>
        </p:nvSpPr>
        <p:spPr>
          <a:xfrm>
            <a:off x="6857640" y="1417320"/>
            <a:ext cx="5073840" cy="8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OSPEEDR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~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OSPEEDR_MASK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2u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|=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speed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2u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OSPEEDR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1A6B48F-77EC-4AD1-9A1D-393D6A7A2030}" type="slidenum">
              <a:t>46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"/>
          <p:cNvSpPr/>
          <p:nvPr/>
        </p:nvSpPr>
        <p:spPr>
          <a:xfrm>
            <a:off x="7132320" y="4251960"/>
            <a:ext cx="3793320" cy="5014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"/>
          <p:cNvSpPr/>
          <p:nvPr/>
        </p:nvSpPr>
        <p:spPr>
          <a:xfrm>
            <a:off x="7498080" y="3474720"/>
            <a:ext cx="3884760" cy="5014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"/>
          <p:cNvSpPr/>
          <p:nvPr/>
        </p:nvSpPr>
        <p:spPr>
          <a:xfrm>
            <a:off x="7498080" y="2971800"/>
            <a:ext cx="4159080" cy="5014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"/>
          <p:cNvSpPr/>
          <p:nvPr/>
        </p:nvSpPr>
        <p:spPr>
          <a:xfrm>
            <a:off x="731520" y="4572000"/>
            <a:ext cx="5439240" cy="7300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"/>
          <p:cNvSpPr/>
          <p:nvPr/>
        </p:nvSpPr>
        <p:spPr>
          <a:xfrm>
            <a:off x="1097280" y="3474720"/>
            <a:ext cx="5027760" cy="9129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"/>
          <p:cNvSpPr/>
          <p:nvPr/>
        </p:nvSpPr>
        <p:spPr>
          <a:xfrm>
            <a:off x="1097280" y="2606040"/>
            <a:ext cx="4387680" cy="7300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Subtitle 32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64" name=""/>
          <p:cNvSpPr/>
          <p:nvPr/>
        </p:nvSpPr>
        <p:spPr>
          <a:xfrm>
            <a:off x="6675120" y="2194560"/>
            <a:ext cx="5210640" cy="310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795e26"/>
                </a:solidFill>
                <a:latin typeface="Consolas"/>
                <a:ea typeface="DejaVu Sans"/>
              </a:rPr>
              <a:t>GPIO_Init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400" spc="-1" strike="noStrike">
                <a:solidFill>
                  <a:srgbClr val="267f99"/>
                </a:solidFill>
                <a:latin typeface="Consolas"/>
                <a:ea typeface="DejaVu Sans"/>
              </a:rPr>
              <a:t>GPIO_InitStruct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DejaVu Sans"/>
              </a:rPr>
              <a:t>*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    </a:t>
            </a: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af00db"/>
                </a:solidFill>
                <a:latin typeface="Consolas"/>
                <a:ea typeface="DejaVu Sans"/>
              </a:rPr>
              <a:t>if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DejaVu Sans"/>
              </a:rPr>
              <a:t>==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70c1"/>
                </a:solidFill>
                <a:latin typeface="Consolas"/>
                <a:ea typeface="DejaVu Sans"/>
              </a:rPr>
              <a:t>GPIO_MODE_OUTPUT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400" spc="-1" strike="noStrike">
                <a:solidFill>
                  <a:srgbClr val="267f99"/>
                </a:solidFill>
                <a:latin typeface="Consolas"/>
                <a:ea typeface="DejaVu Sans"/>
              </a:rPr>
              <a:t>COutputSpeedRegister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ospeedr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{};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ospeedr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400" spc="-1" strike="noStrike">
                <a:solidFill>
                  <a:srgbClr val="795e26"/>
                </a:solidFill>
                <a:latin typeface="Consolas"/>
                <a:ea typeface="DejaVu Sans"/>
              </a:rPr>
              <a:t>set_speed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speed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400" spc="-1" strike="noStrike">
                <a:solidFill>
                  <a:srgbClr val="267f99"/>
                </a:solidFill>
                <a:latin typeface="Consolas"/>
                <a:ea typeface="DejaVu Sans"/>
              </a:rPr>
              <a:t>COutputTypeRegister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otyper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{};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otyper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400" spc="-1" strike="noStrike">
                <a:solidFill>
                  <a:srgbClr val="795e26"/>
                </a:solidFill>
                <a:latin typeface="Consolas"/>
                <a:ea typeface="DejaVu Sans"/>
              </a:rPr>
              <a:t>set_type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type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moder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{};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moder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400" spc="-1" strike="noStrike">
                <a:solidFill>
                  <a:srgbClr val="795e26"/>
                </a:solidFill>
                <a:latin typeface="Consolas"/>
                <a:ea typeface="DejaVu Sans"/>
              </a:rPr>
              <a:t>set_mode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65" name=""/>
          <p:cNvSpPr/>
          <p:nvPr/>
        </p:nvSpPr>
        <p:spPr>
          <a:xfrm>
            <a:off x="281520" y="2003040"/>
            <a:ext cx="5934960" cy="371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795e26"/>
                </a:solidFill>
                <a:latin typeface="Consolas"/>
                <a:ea typeface="DejaVu Sans"/>
              </a:rPr>
              <a:t>GPIO_Init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400" spc="-1" strike="noStrike">
                <a:solidFill>
                  <a:srgbClr val="267f99"/>
                </a:solidFill>
                <a:latin typeface="Consolas"/>
                <a:ea typeface="DejaVu Sans"/>
              </a:rPr>
              <a:t>GPIO_InitStruct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</a:t>
            </a: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/* ... */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</a:t>
            </a:r>
            <a:r>
              <a:rPr b="0" lang="en-US" sz="1400" spc="-1" strike="noStrike">
                <a:solidFill>
                  <a:srgbClr val="af00db"/>
                </a:solidFill>
                <a:latin typeface="Consolas"/>
                <a:ea typeface="Noto Sans CJK SC"/>
              </a:rPr>
              <a:t>if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mode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==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70c1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 {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OSPEEDR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&amp;=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~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(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OSPEEDR_MASK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&lt;&lt;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*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98658"/>
                </a:solidFill>
                <a:latin typeface="Consolas"/>
                <a:ea typeface="Noto Sans CJK SC"/>
              </a:rPr>
              <a:t>2u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));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|=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speed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&lt;&lt;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*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98658"/>
                </a:solidFill>
                <a:latin typeface="Consolas"/>
                <a:ea typeface="Noto Sans CJK SC"/>
              </a:rPr>
              <a:t>2u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));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    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OSPEEDR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OTYPER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&amp;=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~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(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OTYPER_MASK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&lt;&lt;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|=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(((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type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&amp;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GPIO_OUTPUT_TYPE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&gt;&gt;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98658"/>
                </a:solidFill>
                <a:latin typeface="Consolas"/>
                <a:ea typeface="Noto Sans CJK SC"/>
              </a:rPr>
              <a:t>4u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                                           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&lt;&lt;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    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OTYPER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}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MODER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&amp;=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~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(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MODER_MASK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&lt;&lt;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*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98658"/>
                </a:solidFill>
                <a:latin typeface="Consolas"/>
                <a:ea typeface="Noto Sans CJK SC"/>
              </a:rPr>
              <a:t>2u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));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|=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mode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&amp;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GPIO_MODE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&lt;&lt;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*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98658"/>
                </a:solidFill>
                <a:latin typeface="Consolas"/>
                <a:ea typeface="Noto Sans CJK SC"/>
              </a:rPr>
              <a:t>2u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));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MODER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</a:t>
            </a: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/* ... */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}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66" name=""/>
          <p:cNvSpPr/>
          <p:nvPr/>
        </p:nvSpPr>
        <p:spPr>
          <a:xfrm>
            <a:off x="5577480" y="2971800"/>
            <a:ext cx="1873440" cy="2728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"/>
          <p:cNvSpPr/>
          <p:nvPr/>
        </p:nvSpPr>
        <p:spPr>
          <a:xfrm flipV="1">
            <a:off x="6172200" y="3701880"/>
            <a:ext cx="1278720" cy="2728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"/>
          <p:cNvSpPr/>
          <p:nvPr/>
        </p:nvSpPr>
        <p:spPr>
          <a:xfrm flipV="1">
            <a:off x="6217920" y="4524480"/>
            <a:ext cx="867240" cy="4100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82CA453-3DD4-4C41-AD3B-3472BDCA98A8}" type="slidenum">
              <a:t>47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ubtitle 50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70" name="" descr=""/>
          <p:cNvPicPr/>
          <p:nvPr/>
        </p:nvPicPr>
        <p:blipFill>
          <a:blip r:embed="rId1"/>
          <a:stretch/>
        </p:blipFill>
        <p:spPr>
          <a:xfrm>
            <a:off x="7360920" y="731520"/>
            <a:ext cx="946080" cy="1096560"/>
          </a:xfrm>
          <a:prstGeom prst="rect">
            <a:avLst/>
          </a:prstGeom>
          <a:ln w="0">
            <a:noFill/>
          </a:ln>
        </p:spPr>
      </p:pic>
      <p:sp>
        <p:nvSpPr>
          <p:cNvPr id="371" name=""/>
          <p:cNvSpPr/>
          <p:nvPr/>
        </p:nvSpPr>
        <p:spPr>
          <a:xfrm>
            <a:off x="4023360" y="3135960"/>
            <a:ext cx="4103640" cy="42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Compiles to the same binary.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2" name=""/>
          <p:cNvSpPr/>
          <p:nvPr/>
        </p:nvSpPr>
        <p:spPr>
          <a:xfrm>
            <a:off x="4740120" y="4709160"/>
            <a:ext cx="280224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TODO : compilation time?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81ABCF3-4AF3-4E7C-A2E6-1AA12BD00B2F}" type="slidenum">
              <a:t>48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"/>
          <p:cNvSpPr/>
          <p:nvPr/>
        </p:nvSpPr>
        <p:spPr>
          <a:xfrm>
            <a:off x="1691640" y="3794760"/>
            <a:ext cx="6307920" cy="5472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"/>
          <p:cNvSpPr/>
          <p:nvPr/>
        </p:nvSpPr>
        <p:spPr>
          <a:xfrm>
            <a:off x="1234440" y="4617720"/>
            <a:ext cx="5302080" cy="2728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Subtitle 31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(static)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76" name=""/>
          <p:cNvSpPr/>
          <p:nvPr/>
        </p:nvSpPr>
        <p:spPr>
          <a:xfrm>
            <a:off x="748800" y="1783080"/>
            <a:ext cx="7298640" cy="316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if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!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IS_GPIO_PIN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 {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if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!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IS_GPIO_MODE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 {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if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GPIO_MODE_OUTPUT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Noto Sans CJK SC"/>
              </a:rPr>
              <a:t>COutputSpeedRegister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Noto Sans CJK SC"/>
              </a:rPr>
              <a:t>set_speed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speed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Noto Sans CJK SC"/>
              </a:rPr>
              <a:t>COutputTypeRegister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Noto Sans CJK SC"/>
              </a:rPr>
              <a:t>set_type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type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Noto Sans CJK SC"/>
              </a:rPr>
              <a:t>CModeRegister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Noto Sans CJK SC"/>
              </a:rPr>
              <a:t>set_mode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E15A46F-5927-4B61-BD38-13ED9E622C52}" type="slidenum">
              <a:t>49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"/>
          <p:cNvSpPr/>
          <p:nvPr/>
        </p:nvSpPr>
        <p:spPr>
          <a:xfrm flipH="1">
            <a:off x="3197160" y="3739320"/>
            <a:ext cx="813600" cy="16261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c921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"/>
          <p:cNvSpPr/>
          <p:nvPr/>
        </p:nvSpPr>
        <p:spPr>
          <a:xfrm>
            <a:off x="2742480" y="3738960"/>
            <a:ext cx="2547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Subtitle 2"/>
          <p:cNvSpPr/>
          <p:nvPr/>
        </p:nvSpPr>
        <p:spPr>
          <a:xfrm>
            <a:off x="914400" y="3429360"/>
            <a:ext cx="1825200" cy="6166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source code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09" name="Subtitle 2"/>
          <p:cNvSpPr/>
          <p:nvPr/>
        </p:nvSpPr>
        <p:spPr>
          <a:xfrm>
            <a:off x="2077560" y="77688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Methodology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 flipV="1">
            <a:off x="6671880" y="1969920"/>
            <a:ext cx="1749960" cy="17625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"/>
          <p:cNvSpPr/>
          <p:nvPr/>
        </p:nvSpPr>
        <p:spPr>
          <a:xfrm>
            <a:off x="6671880" y="3739320"/>
            <a:ext cx="1749960" cy="11545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"/>
          <p:cNvSpPr/>
          <p:nvPr/>
        </p:nvSpPr>
        <p:spPr>
          <a:xfrm>
            <a:off x="3074400" y="3311280"/>
            <a:ext cx="199872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cross-compilation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2745720" y="2377440"/>
            <a:ext cx="2739600" cy="86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arm-none-eabi 10.3.1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STM32F030CC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-Os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6489720" y="2514600"/>
            <a:ext cx="109800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objdump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5" name=""/>
          <p:cNvSpPr/>
          <p:nvPr/>
        </p:nvSpPr>
        <p:spPr>
          <a:xfrm>
            <a:off x="6671880" y="4454280"/>
            <a:ext cx="96156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st-flash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6" name=""/>
          <p:cNvSpPr/>
          <p:nvPr/>
        </p:nvSpPr>
        <p:spPr>
          <a:xfrm>
            <a:off x="2286720" y="5368680"/>
            <a:ext cx="205488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compilation time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8458200" y="3082680"/>
            <a:ext cx="351864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runtime performance (analytical)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8" name=""/>
          <p:cNvSpPr/>
          <p:nvPr/>
        </p:nvSpPr>
        <p:spPr>
          <a:xfrm>
            <a:off x="8458200" y="6054480"/>
            <a:ext cx="351864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runtime performance (empirical)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5130360" y="5368680"/>
            <a:ext cx="136008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binary size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0" name=""/>
          <p:cNvSpPr/>
          <p:nvPr/>
        </p:nvSpPr>
        <p:spPr>
          <a:xfrm flipH="1">
            <a:off x="5761800" y="4049640"/>
            <a:ext cx="213120" cy="13158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c921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"/>
          <p:cNvSpPr/>
          <p:nvPr/>
        </p:nvSpPr>
        <p:spPr>
          <a:xfrm>
            <a:off x="9470160" y="2575800"/>
            <a:ext cx="710280" cy="5036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c921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"/>
          <p:cNvSpPr/>
          <p:nvPr/>
        </p:nvSpPr>
        <p:spPr>
          <a:xfrm>
            <a:off x="9470160" y="5486400"/>
            <a:ext cx="691200" cy="5648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c921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Subtitle 2"/>
          <p:cNvSpPr/>
          <p:nvPr/>
        </p:nvSpPr>
        <p:spPr>
          <a:xfrm>
            <a:off x="5292000" y="3429360"/>
            <a:ext cx="1376280" cy="6166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binary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4" name="Subtitle 2"/>
          <p:cNvSpPr/>
          <p:nvPr/>
        </p:nvSpPr>
        <p:spPr>
          <a:xfrm>
            <a:off x="8425080" y="1371600"/>
            <a:ext cx="2086920" cy="1200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analysis of disassembled binary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5" name="Subtitle 2"/>
          <p:cNvSpPr/>
          <p:nvPr/>
        </p:nvSpPr>
        <p:spPr>
          <a:xfrm>
            <a:off x="8425080" y="4308120"/>
            <a:ext cx="2086920" cy="11746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measurement of runtime performance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8105DEB-D981-4B86-8E3E-56884DEB3A12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"/>
          <p:cNvSpPr/>
          <p:nvPr/>
        </p:nvSpPr>
        <p:spPr>
          <a:xfrm>
            <a:off x="1676160" y="4297680"/>
            <a:ext cx="684360" cy="1814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"/>
          <p:cNvSpPr/>
          <p:nvPr/>
        </p:nvSpPr>
        <p:spPr>
          <a:xfrm>
            <a:off x="1676160" y="3337560"/>
            <a:ext cx="684360" cy="1814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"/>
          <p:cNvSpPr/>
          <p:nvPr/>
        </p:nvSpPr>
        <p:spPr>
          <a:xfrm>
            <a:off x="1676160" y="2606040"/>
            <a:ext cx="684360" cy="1814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"/>
          <p:cNvSpPr/>
          <p:nvPr/>
        </p:nvSpPr>
        <p:spPr>
          <a:xfrm>
            <a:off x="1676160" y="2331720"/>
            <a:ext cx="6262200" cy="2728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Subtitle 36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(static)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82" name=""/>
          <p:cNvSpPr/>
          <p:nvPr/>
        </p:nvSpPr>
        <p:spPr>
          <a:xfrm>
            <a:off x="1144800" y="1783080"/>
            <a:ext cx="9745920" cy="356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0x48000000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GPIO_MODE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MODER_MASK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),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013A32A-400D-447D-B82D-CC2B229B5AE2}" type="slidenum">
              <a:t>50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ubtitle 51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(static)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84" name=""/>
          <p:cNvSpPr/>
          <p:nvPr/>
        </p:nvSpPr>
        <p:spPr>
          <a:xfrm>
            <a:off x="8155440" y="3722760"/>
            <a:ext cx="304452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Binary size increase… why?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85" name="" descr=""/>
          <p:cNvPicPr/>
          <p:nvPr/>
        </p:nvPicPr>
        <p:blipFill>
          <a:blip r:embed="rId1"/>
          <a:stretch/>
        </p:blipFill>
        <p:spPr>
          <a:xfrm>
            <a:off x="1097280" y="1691640"/>
            <a:ext cx="6216480" cy="4662000"/>
          </a:xfrm>
          <a:prstGeom prst="rect">
            <a:avLst/>
          </a:prstGeom>
          <a:ln w="0">
            <a:noFill/>
          </a:ln>
        </p:spPr>
      </p:pic>
      <p:pic>
        <p:nvPicPr>
          <p:cNvPr id="386" name="" descr=""/>
          <p:cNvPicPr/>
          <p:nvPr/>
        </p:nvPicPr>
        <p:blipFill>
          <a:blip r:embed="rId2"/>
          <a:stretch/>
        </p:blipFill>
        <p:spPr>
          <a:xfrm>
            <a:off x="7360920" y="731520"/>
            <a:ext cx="946080" cy="10965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F5FAD70-FE47-491B-8546-EA05528DBF04}" type="slidenum">
              <a:t>51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"/>
          <p:cNvSpPr/>
          <p:nvPr/>
        </p:nvSpPr>
        <p:spPr>
          <a:xfrm>
            <a:off x="1392480" y="2514600"/>
            <a:ext cx="1690200" cy="2916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Subtitle 37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(static)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89" name=""/>
          <p:cNvSpPr/>
          <p:nvPr/>
        </p:nvSpPr>
        <p:spPr>
          <a:xfrm>
            <a:off x="1325880" y="2514600"/>
            <a:ext cx="5231520" cy="33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_GLOBAL__sub_I__Z9GPIO_InitP15GPIO_InitStruct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90" name=""/>
          <p:cNvSpPr/>
          <p:nvPr/>
        </p:nvSpPr>
        <p:spPr>
          <a:xfrm>
            <a:off x="2423160" y="2853000"/>
            <a:ext cx="1141560" cy="12146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"/>
          <p:cNvSpPr/>
          <p:nvPr/>
        </p:nvSpPr>
        <p:spPr>
          <a:xfrm>
            <a:off x="3794760" y="3977640"/>
            <a:ext cx="7130880" cy="214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5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Objects with static storage duration need to be initialized before the main function starts executing.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5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function initializes the static CRegister objects and loads the values used in the static member functions of the register classes.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5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Does not affect runtime performance, as it executes before the main function, but it increases binary size.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8DB8CCD-4EFF-4E9F-BCC5-52CDC10DB3DD}" type="slidenum">
              <a:t>52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"/>
          <p:cNvSpPr/>
          <p:nvPr/>
        </p:nvSpPr>
        <p:spPr>
          <a:xfrm>
            <a:off x="2331720" y="2377440"/>
            <a:ext cx="3610440" cy="2728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"/>
          <p:cNvSpPr/>
          <p:nvPr/>
        </p:nvSpPr>
        <p:spPr>
          <a:xfrm>
            <a:off x="2247840" y="2331720"/>
            <a:ext cx="7854840" cy="216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template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address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val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reinterpret_cast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volatile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(address))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val;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94" name="Subtitle 34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(static &amp; template)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8FFA347-FFC6-45A9-96EE-29937E59689B}" type="slidenum">
              <a:t>53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"/>
          <p:cNvSpPr/>
          <p:nvPr/>
        </p:nvSpPr>
        <p:spPr>
          <a:xfrm>
            <a:off x="5477040" y="4527000"/>
            <a:ext cx="4204080" cy="3182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"/>
          <p:cNvSpPr/>
          <p:nvPr/>
        </p:nvSpPr>
        <p:spPr>
          <a:xfrm>
            <a:off x="5486400" y="2789640"/>
            <a:ext cx="4204080" cy="3182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"/>
          <p:cNvSpPr/>
          <p:nvPr/>
        </p:nvSpPr>
        <p:spPr>
          <a:xfrm>
            <a:off x="2788920" y="4017240"/>
            <a:ext cx="6964920" cy="110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CRegister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0x48000000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m_register {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98" name="Subtitle 38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(static &amp; template)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99" name=""/>
          <p:cNvSpPr/>
          <p:nvPr/>
        </p:nvSpPr>
        <p:spPr>
          <a:xfrm>
            <a:off x="2788920" y="2279880"/>
            <a:ext cx="6853680" cy="110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CRegister m_register {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0x48000000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00" name=""/>
          <p:cNvSpPr/>
          <p:nvPr/>
        </p:nvSpPr>
        <p:spPr>
          <a:xfrm flipH="1">
            <a:off x="7860600" y="3194280"/>
            <a:ext cx="360" cy="118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0AB803A-9CB8-41DF-8117-5E8D12DFD83B}" type="slidenum">
              <a:t>54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ubtitle 52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ptos"/>
                <a:ea typeface="DejaVu Sans"/>
              </a:rPr>
              <a:t>(static</a:t>
            </a: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 &amp; template</a:t>
            </a:r>
            <a:r>
              <a:rPr b="0" lang="en-US" sz="1800" spc="-1" strike="noStrike">
                <a:solidFill>
                  <a:srgbClr val="000000"/>
                </a:solidFill>
                <a:latin typeface="Aptos"/>
                <a:ea typeface="DejaVu Sans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2" name=""/>
          <p:cNvSpPr/>
          <p:nvPr/>
        </p:nvSpPr>
        <p:spPr>
          <a:xfrm>
            <a:off x="7725960" y="2468880"/>
            <a:ext cx="356544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Binary size is back to the original.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03" name="" descr=""/>
          <p:cNvPicPr/>
          <p:nvPr/>
        </p:nvPicPr>
        <p:blipFill>
          <a:blip r:embed="rId1"/>
          <a:stretch/>
        </p:blipFill>
        <p:spPr>
          <a:xfrm>
            <a:off x="1051560" y="1737360"/>
            <a:ext cx="6261840" cy="4695840"/>
          </a:xfrm>
          <a:prstGeom prst="rect">
            <a:avLst/>
          </a:prstGeom>
          <a:ln w="0">
            <a:noFill/>
          </a:ln>
        </p:spPr>
      </p:pic>
      <p:sp>
        <p:nvSpPr>
          <p:cNvPr id="404" name=""/>
          <p:cNvSpPr/>
          <p:nvPr/>
        </p:nvSpPr>
        <p:spPr>
          <a:xfrm>
            <a:off x="7452360" y="3429000"/>
            <a:ext cx="4555440" cy="158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Each CRegister instance is fully defined at compile time.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No global state that needs to be explicitly initialized before main.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Compiler can better optimize the code at compile time.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405" name="" descr=""/>
          <p:cNvPicPr/>
          <p:nvPr/>
        </p:nvPicPr>
        <p:blipFill>
          <a:blip r:embed="rId2"/>
          <a:stretch/>
        </p:blipFill>
        <p:spPr>
          <a:xfrm>
            <a:off x="7360920" y="731520"/>
            <a:ext cx="946080" cy="10965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EEE1D0D-7CE0-407D-9E65-FAB5B2271542}" type="slidenum">
              <a:t>55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" descr=""/>
          <p:cNvPicPr/>
          <p:nvPr/>
        </p:nvPicPr>
        <p:blipFill>
          <a:blip r:embed="rId1"/>
          <a:stretch/>
        </p:blipFill>
        <p:spPr>
          <a:xfrm>
            <a:off x="1609560" y="1206720"/>
            <a:ext cx="9142920" cy="5485320"/>
          </a:xfrm>
          <a:prstGeom prst="rect">
            <a:avLst/>
          </a:prstGeom>
          <a:ln w="0">
            <a:noFill/>
          </a:ln>
        </p:spPr>
      </p:pic>
      <p:sp>
        <p:nvSpPr>
          <p:cNvPr id="407" name="Subtitle 83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ptos"/>
                <a:ea typeface="DejaVu Sans"/>
              </a:rPr>
              <a:t>(static</a:t>
            </a: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 &amp; template</a:t>
            </a:r>
            <a:r>
              <a:rPr b="0" lang="en-US" sz="1800" spc="-1" strike="noStrike">
                <a:solidFill>
                  <a:srgbClr val="000000"/>
                </a:solidFill>
                <a:latin typeface="Aptos"/>
                <a:ea typeface="DejaVu Sans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08" name="" descr=""/>
          <p:cNvPicPr/>
          <p:nvPr/>
        </p:nvPicPr>
        <p:blipFill>
          <a:blip r:embed="rId2"/>
          <a:stretch/>
        </p:blipFill>
        <p:spPr>
          <a:xfrm>
            <a:off x="7360920" y="731520"/>
            <a:ext cx="946080" cy="10965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1C359AC-3B07-4B4B-99BF-332D86C7262D}" type="slidenum">
              <a:t>56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"/>
          <p:cNvSpPr/>
          <p:nvPr/>
        </p:nvSpPr>
        <p:spPr>
          <a:xfrm>
            <a:off x="1098360" y="2121120"/>
            <a:ext cx="6444360" cy="2552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Subtitle 3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Inheritance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11" name=""/>
          <p:cNvSpPr/>
          <p:nvPr/>
        </p:nvSpPr>
        <p:spPr>
          <a:xfrm>
            <a:off x="1046520" y="2121120"/>
            <a:ext cx="10748160" cy="272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COutputSpeedRegister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: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0x48000008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&gt;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GPIO_Output_Speeds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speed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speed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OSPEEDR_MASK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set_speed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GPIO_Output_Speeds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speed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speed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),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1C9772D-35D6-461C-BF4F-A95516DE749F}" type="slidenum">
              <a:t>57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ubtitle 53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Inheritance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13" name=""/>
          <p:cNvSpPr/>
          <p:nvPr/>
        </p:nvSpPr>
        <p:spPr>
          <a:xfrm>
            <a:off x="4023360" y="3135960"/>
            <a:ext cx="4103640" cy="42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Compiles to the same binary.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14" name="" descr=""/>
          <p:cNvPicPr/>
          <p:nvPr/>
        </p:nvPicPr>
        <p:blipFill>
          <a:blip r:embed="rId1"/>
          <a:stretch/>
        </p:blipFill>
        <p:spPr>
          <a:xfrm>
            <a:off x="7022520" y="731520"/>
            <a:ext cx="946080" cy="10965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DE96CF6-A414-4C94-A7A8-026725FD8A63}" type="slidenum">
              <a:t>58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" descr=""/>
          <p:cNvPicPr/>
          <p:nvPr/>
        </p:nvPicPr>
        <p:blipFill>
          <a:blip r:embed="rId1"/>
          <a:stretch/>
        </p:blipFill>
        <p:spPr>
          <a:xfrm>
            <a:off x="1623960" y="1188720"/>
            <a:ext cx="9142920" cy="5485320"/>
          </a:xfrm>
          <a:prstGeom prst="rect">
            <a:avLst/>
          </a:prstGeom>
          <a:ln w="0">
            <a:noFill/>
          </a:ln>
        </p:spPr>
      </p:pic>
      <p:sp>
        <p:nvSpPr>
          <p:cNvPr id="416" name="Subtitle 77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Inheritance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17" name="" descr=""/>
          <p:cNvPicPr/>
          <p:nvPr/>
        </p:nvPicPr>
        <p:blipFill>
          <a:blip r:embed="rId2"/>
          <a:stretch/>
        </p:blipFill>
        <p:spPr>
          <a:xfrm>
            <a:off x="7022520" y="731520"/>
            <a:ext cx="946080" cy="10965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6C1F230-DAFC-46A0-90D0-57BD3237E819}" type="slidenum">
              <a:t>59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ubtitle 2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Base Firmware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27" name=""/>
          <p:cNvSpPr/>
          <p:nvPr/>
        </p:nvSpPr>
        <p:spPr>
          <a:xfrm>
            <a:off x="715320" y="1828800"/>
            <a:ext cx="6824880" cy="416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Absolute minimal embedded project: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Startup script: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Defines the vector table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Sets stack pointer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Copies data section from flash to RAM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Initializes uninitialized global and static variables to zero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Calls static constructors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Calls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main()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Linker Script: specifies the memory layout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Main function: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Entry point of the firmware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Consists of a single, empty infinite loop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8761320" y="2971800"/>
            <a:ext cx="2482920" cy="1597320"/>
          </a:xfrm>
          <a:prstGeom prst="rect">
            <a:avLst/>
          </a:prstGeom>
          <a:solidFill>
            <a:srgbClr val="f7d1d5"/>
          </a:solidFill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2092 bytes</a:t>
            </a:r>
            <a:endParaRPr b="0" lang="en-US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43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text: 524 bytes</a:t>
            </a:r>
            <a:endParaRPr b="0" lang="en-US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43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data: 0 bytes</a:t>
            </a:r>
            <a:endParaRPr b="0" lang="en-US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43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bss: 1568 bytes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F6FD614-8F16-49C5-B731-3D2644CCE294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"/>
          <p:cNvSpPr/>
          <p:nvPr/>
        </p:nvSpPr>
        <p:spPr>
          <a:xfrm>
            <a:off x="3337560" y="1554480"/>
            <a:ext cx="5555520" cy="2010600"/>
          </a:xfrm>
          <a:prstGeom prst="rect">
            <a:avLst/>
          </a:pr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Subtitle 2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Moving Higher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20" name=""/>
          <p:cNvSpPr/>
          <p:nvPr/>
        </p:nvSpPr>
        <p:spPr>
          <a:xfrm>
            <a:off x="3773160" y="1890360"/>
            <a:ext cx="1711800" cy="134064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Microcontroller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1" name=""/>
          <p:cNvSpPr/>
          <p:nvPr/>
        </p:nvSpPr>
        <p:spPr>
          <a:xfrm>
            <a:off x="6748560" y="1890360"/>
            <a:ext cx="1723320" cy="134964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Peripheral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2" name=""/>
          <p:cNvSpPr/>
          <p:nvPr/>
        </p:nvSpPr>
        <p:spPr>
          <a:xfrm>
            <a:off x="5590800" y="2364840"/>
            <a:ext cx="1043640" cy="38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3B1EB7D-9193-4C38-BA06-4C0667C2477B}" type="slidenum">
              <a:t>60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ubtitle 55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Moving Higher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24" name=""/>
          <p:cNvSpPr/>
          <p:nvPr/>
        </p:nvSpPr>
        <p:spPr>
          <a:xfrm>
            <a:off x="2743200" y="5257800"/>
            <a:ext cx="2559240" cy="7304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5" name=""/>
          <p:cNvSpPr/>
          <p:nvPr/>
        </p:nvSpPr>
        <p:spPr>
          <a:xfrm>
            <a:off x="2743200" y="4526280"/>
            <a:ext cx="2559240" cy="730440"/>
          </a:xfrm>
          <a:prstGeom prst="rect">
            <a:avLst/>
          </a:prstGeom>
          <a:solidFill>
            <a:srgbClr val="ff972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External Peripheral Interface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6" name=""/>
          <p:cNvSpPr/>
          <p:nvPr/>
        </p:nvSpPr>
        <p:spPr>
          <a:xfrm>
            <a:off x="7909560" y="4114800"/>
            <a:ext cx="1324800" cy="63900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STM32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7" name=""/>
          <p:cNvSpPr/>
          <p:nvPr/>
        </p:nvSpPr>
        <p:spPr>
          <a:xfrm>
            <a:off x="7909560" y="4846320"/>
            <a:ext cx="1324800" cy="63900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ESP32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8" name=""/>
          <p:cNvSpPr/>
          <p:nvPr/>
        </p:nvSpPr>
        <p:spPr>
          <a:xfrm>
            <a:off x="7909560" y="5577840"/>
            <a:ext cx="1324800" cy="63900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PIC32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9" name=""/>
          <p:cNvSpPr/>
          <p:nvPr/>
        </p:nvSpPr>
        <p:spPr>
          <a:xfrm flipV="1">
            <a:off x="5349240" y="4341960"/>
            <a:ext cx="2513520" cy="5662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"/>
          <p:cNvSpPr/>
          <p:nvPr/>
        </p:nvSpPr>
        <p:spPr>
          <a:xfrm>
            <a:off x="5349240" y="4910400"/>
            <a:ext cx="2513520" cy="3006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"/>
          <p:cNvSpPr/>
          <p:nvPr/>
        </p:nvSpPr>
        <p:spPr>
          <a:xfrm>
            <a:off x="5349240" y="4910040"/>
            <a:ext cx="2513520" cy="9864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"/>
          <p:cNvSpPr/>
          <p:nvPr/>
        </p:nvSpPr>
        <p:spPr>
          <a:xfrm rot="16200000">
            <a:off x="2880360" y="5076000"/>
            <a:ext cx="547560" cy="36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"/>
          <p:cNvSpPr/>
          <p:nvPr/>
        </p:nvSpPr>
        <p:spPr>
          <a:xfrm>
            <a:off x="3337560" y="1554480"/>
            <a:ext cx="5555520" cy="2010600"/>
          </a:xfrm>
          <a:prstGeom prst="rect">
            <a:avLst/>
          </a:pr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"/>
          <p:cNvSpPr/>
          <p:nvPr/>
        </p:nvSpPr>
        <p:spPr>
          <a:xfrm>
            <a:off x="3773160" y="1890360"/>
            <a:ext cx="1711800" cy="134064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Microcontroller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5" name=""/>
          <p:cNvSpPr/>
          <p:nvPr/>
        </p:nvSpPr>
        <p:spPr>
          <a:xfrm>
            <a:off x="6748560" y="1890360"/>
            <a:ext cx="1723320" cy="134964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Peripheral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6" name=""/>
          <p:cNvSpPr/>
          <p:nvPr/>
        </p:nvSpPr>
        <p:spPr>
          <a:xfrm>
            <a:off x="5590800" y="2364840"/>
            <a:ext cx="1043640" cy="38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1462929-5EA1-422C-96B4-A1D4DDDB5945}" type="slidenum">
              <a:t>61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"/>
          <p:cNvSpPr/>
          <p:nvPr/>
        </p:nvSpPr>
        <p:spPr>
          <a:xfrm>
            <a:off x="4480560" y="4846320"/>
            <a:ext cx="821880" cy="593280"/>
          </a:xfrm>
          <a:prstGeom prst="rect">
            <a:avLst/>
          </a:prstGeom>
          <a:solidFill>
            <a:srgbClr val="a1467e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"/>
          <p:cNvSpPr/>
          <p:nvPr/>
        </p:nvSpPr>
        <p:spPr>
          <a:xfrm>
            <a:off x="2743200" y="4846320"/>
            <a:ext cx="821880" cy="593280"/>
          </a:xfrm>
          <a:prstGeom prst="rect">
            <a:avLst/>
          </a:prstGeom>
          <a:solidFill>
            <a:srgbClr val="a1467e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9" name="Subtitle 57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Moving Higher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40" name=""/>
          <p:cNvSpPr/>
          <p:nvPr/>
        </p:nvSpPr>
        <p:spPr>
          <a:xfrm>
            <a:off x="2743200" y="5473800"/>
            <a:ext cx="2559240" cy="7304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1" name=""/>
          <p:cNvSpPr/>
          <p:nvPr/>
        </p:nvSpPr>
        <p:spPr>
          <a:xfrm>
            <a:off x="2743200" y="4094280"/>
            <a:ext cx="2559240" cy="730440"/>
          </a:xfrm>
          <a:prstGeom prst="rect">
            <a:avLst/>
          </a:prstGeom>
          <a:solidFill>
            <a:srgbClr val="ff972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External Peripheral Interface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2" name=""/>
          <p:cNvSpPr/>
          <p:nvPr/>
        </p:nvSpPr>
        <p:spPr>
          <a:xfrm>
            <a:off x="7909560" y="4114800"/>
            <a:ext cx="1324800" cy="63900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STM32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3" name=""/>
          <p:cNvSpPr/>
          <p:nvPr/>
        </p:nvSpPr>
        <p:spPr>
          <a:xfrm>
            <a:off x="7909560" y="4846320"/>
            <a:ext cx="1324800" cy="63900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ESP32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4" name=""/>
          <p:cNvSpPr/>
          <p:nvPr/>
        </p:nvSpPr>
        <p:spPr>
          <a:xfrm>
            <a:off x="7909560" y="5577840"/>
            <a:ext cx="1324800" cy="63900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PIC32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5" name=""/>
          <p:cNvSpPr/>
          <p:nvPr/>
        </p:nvSpPr>
        <p:spPr>
          <a:xfrm flipV="1">
            <a:off x="5349240" y="4342320"/>
            <a:ext cx="2513520" cy="7761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"/>
          <p:cNvSpPr/>
          <p:nvPr/>
        </p:nvSpPr>
        <p:spPr>
          <a:xfrm>
            <a:off x="5349240" y="5120640"/>
            <a:ext cx="2513520" cy="903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"/>
          <p:cNvSpPr/>
          <p:nvPr/>
        </p:nvSpPr>
        <p:spPr>
          <a:xfrm>
            <a:off x="5349240" y="5120640"/>
            <a:ext cx="2513520" cy="7758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"/>
          <p:cNvSpPr/>
          <p:nvPr/>
        </p:nvSpPr>
        <p:spPr>
          <a:xfrm rot="16200000">
            <a:off x="2870640" y="4664520"/>
            <a:ext cx="547560" cy="36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"/>
          <p:cNvSpPr/>
          <p:nvPr/>
        </p:nvSpPr>
        <p:spPr>
          <a:xfrm>
            <a:off x="3337560" y="1554480"/>
            <a:ext cx="5555520" cy="2010600"/>
          </a:xfrm>
          <a:prstGeom prst="rect">
            <a:avLst/>
          </a:pr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"/>
          <p:cNvSpPr/>
          <p:nvPr/>
        </p:nvSpPr>
        <p:spPr>
          <a:xfrm>
            <a:off x="3773160" y="1890360"/>
            <a:ext cx="1711800" cy="134064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Microcontroller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1" name=""/>
          <p:cNvSpPr/>
          <p:nvPr/>
        </p:nvSpPr>
        <p:spPr>
          <a:xfrm>
            <a:off x="6748560" y="1890360"/>
            <a:ext cx="1723320" cy="134964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Peripheral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2" name=""/>
          <p:cNvSpPr/>
          <p:nvPr/>
        </p:nvSpPr>
        <p:spPr>
          <a:xfrm>
            <a:off x="5590800" y="2364840"/>
            <a:ext cx="1043640" cy="38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"/>
          <p:cNvSpPr/>
          <p:nvPr/>
        </p:nvSpPr>
        <p:spPr>
          <a:xfrm rot="16200000">
            <a:off x="4627440" y="5304600"/>
            <a:ext cx="547560" cy="36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"/>
          <p:cNvSpPr/>
          <p:nvPr/>
        </p:nvSpPr>
        <p:spPr>
          <a:xfrm>
            <a:off x="3566160" y="5029200"/>
            <a:ext cx="913320" cy="27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D3C43A1-B92D-41F0-BE46-290CDD37EAC7}" type="slidenum">
              <a:t>62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"/>
          <p:cNvSpPr/>
          <p:nvPr/>
        </p:nvSpPr>
        <p:spPr>
          <a:xfrm>
            <a:off x="4480560" y="4846320"/>
            <a:ext cx="821880" cy="593280"/>
          </a:xfrm>
          <a:prstGeom prst="rect">
            <a:avLst/>
          </a:prstGeom>
          <a:solidFill>
            <a:srgbClr val="a1467e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"/>
          <p:cNvSpPr/>
          <p:nvPr/>
        </p:nvSpPr>
        <p:spPr>
          <a:xfrm>
            <a:off x="2743200" y="4846320"/>
            <a:ext cx="821880" cy="593280"/>
          </a:xfrm>
          <a:prstGeom prst="rect">
            <a:avLst/>
          </a:prstGeom>
          <a:solidFill>
            <a:srgbClr val="a1467e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Subtitle 56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Moving Higher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58" name=""/>
          <p:cNvSpPr/>
          <p:nvPr/>
        </p:nvSpPr>
        <p:spPr>
          <a:xfrm>
            <a:off x="2743200" y="5473800"/>
            <a:ext cx="2559240" cy="7304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9" name=""/>
          <p:cNvSpPr/>
          <p:nvPr/>
        </p:nvSpPr>
        <p:spPr>
          <a:xfrm>
            <a:off x="2743200" y="4094280"/>
            <a:ext cx="2559240" cy="730440"/>
          </a:xfrm>
          <a:prstGeom prst="rect">
            <a:avLst/>
          </a:prstGeom>
          <a:solidFill>
            <a:srgbClr val="ff972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External Peripheral Interface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0" name=""/>
          <p:cNvSpPr/>
          <p:nvPr/>
        </p:nvSpPr>
        <p:spPr>
          <a:xfrm>
            <a:off x="7909560" y="4114800"/>
            <a:ext cx="1324800" cy="63900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STM32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1" name=""/>
          <p:cNvSpPr/>
          <p:nvPr/>
        </p:nvSpPr>
        <p:spPr>
          <a:xfrm>
            <a:off x="7909560" y="4846320"/>
            <a:ext cx="1324800" cy="63900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ESP32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2" name=""/>
          <p:cNvSpPr/>
          <p:nvPr/>
        </p:nvSpPr>
        <p:spPr>
          <a:xfrm>
            <a:off x="7909560" y="5577840"/>
            <a:ext cx="1324800" cy="63900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PIC32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3" name=""/>
          <p:cNvSpPr/>
          <p:nvPr/>
        </p:nvSpPr>
        <p:spPr>
          <a:xfrm flipV="1">
            <a:off x="5349240" y="4342320"/>
            <a:ext cx="2513520" cy="7761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"/>
          <p:cNvSpPr/>
          <p:nvPr/>
        </p:nvSpPr>
        <p:spPr>
          <a:xfrm>
            <a:off x="5349240" y="5120640"/>
            <a:ext cx="2513520" cy="903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"/>
          <p:cNvSpPr/>
          <p:nvPr/>
        </p:nvSpPr>
        <p:spPr>
          <a:xfrm>
            <a:off x="5349240" y="5120640"/>
            <a:ext cx="2513520" cy="7758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"/>
          <p:cNvSpPr/>
          <p:nvPr/>
        </p:nvSpPr>
        <p:spPr>
          <a:xfrm rot="16200000">
            <a:off x="2870640" y="4664520"/>
            <a:ext cx="547560" cy="36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"/>
          <p:cNvSpPr/>
          <p:nvPr/>
        </p:nvSpPr>
        <p:spPr>
          <a:xfrm>
            <a:off x="3337560" y="1554480"/>
            <a:ext cx="5555520" cy="2010600"/>
          </a:xfrm>
          <a:prstGeom prst="rect">
            <a:avLst/>
          </a:pr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"/>
          <p:cNvSpPr/>
          <p:nvPr/>
        </p:nvSpPr>
        <p:spPr>
          <a:xfrm>
            <a:off x="3773160" y="1890360"/>
            <a:ext cx="1711800" cy="134064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Microcontroller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9" name=""/>
          <p:cNvSpPr/>
          <p:nvPr/>
        </p:nvSpPr>
        <p:spPr>
          <a:xfrm>
            <a:off x="6748560" y="1890360"/>
            <a:ext cx="1723320" cy="134964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Peripheral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0" name=""/>
          <p:cNvSpPr/>
          <p:nvPr/>
        </p:nvSpPr>
        <p:spPr>
          <a:xfrm>
            <a:off x="5590800" y="2364840"/>
            <a:ext cx="1043640" cy="38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"/>
          <p:cNvSpPr/>
          <p:nvPr/>
        </p:nvSpPr>
        <p:spPr>
          <a:xfrm rot="16200000">
            <a:off x="4627440" y="5304600"/>
            <a:ext cx="547560" cy="36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"/>
          <p:cNvSpPr/>
          <p:nvPr/>
        </p:nvSpPr>
        <p:spPr>
          <a:xfrm>
            <a:off x="3566160" y="5029200"/>
            <a:ext cx="913320" cy="27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"/>
          <p:cNvSpPr/>
          <p:nvPr/>
        </p:nvSpPr>
        <p:spPr>
          <a:xfrm>
            <a:off x="370800" y="3654360"/>
            <a:ext cx="3331440" cy="36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474" name=""/>
          <p:cNvSpPr/>
          <p:nvPr/>
        </p:nvSpPr>
        <p:spPr>
          <a:xfrm flipH="1" flipV="1">
            <a:off x="1873080" y="4707720"/>
            <a:ext cx="913320" cy="3646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a1467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"/>
          <p:cNvSpPr/>
          <p:nvPr/>
        </p:nvSpPr>
        <p:spPr>
          <a:xfrm>
            <a:off x="727560" y="4526280"/>
            <a:ext cx="119160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interfaces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6" name=""/>
          <p:cNvSpPr/>
          <p:nvPr/>
        </p:nvSpPr>
        <p:spPr>
          <a:xfrm>
            <a:off x="5212080" y="5257800"/>
            <a:ext cx="593280" cy="8676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a1467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7" name=""/>
          <p:cNvSpPr/>
          <p:nvPr/>
        </p:nvSpPr>
        <p:spPr>
          <a:xfrm>
            <a:off x="5802480" y="5943600"/>
            <a:ext cx="14659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realizations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7A997C1-E49F-4688-B8D2-EFBFC29F00BE}" type="slidenum">
              <a:t>63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ubtitle 54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79" name="" descr=""/>
          <p:cNvPicPr/>
          <p:nvPr/>
        </p:nvPicPr>
        <p:blipFill>
          <a:blip r:embed="rId1"/>
          <a:stretch/>
        </p:blipFill>
        <p:spPr>
          <a:xfrm>
            <a:off x="6537960" y="2022840"/>
            <a:ext cx="5238360" cy="3325320"/>
          </a:xfrm>
          <a:prstGeom prst="rect">
            <a:avLst/>
          </a:prstGeom>
          <a:ln w="0">
            <a:noFill/>
          </a:ln>
        </p:spPr>
      </p:pic>
      <p:sp>
        <p:nvSpPr>
          <p:cNvPr id="480" name=""/>
          <p:cNvSpPr/>
          <p:nvPr/>
        </p:nvSpPr>
        <p:spPr>
          <a:xfrm>
            <a:off x="1419840" y="3154680"/>
            <a:ext cx="3516840" cy="110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virtual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virtual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reset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460060B-ADC2-4C63-AD87-E44B8516AE61}" type="slidenum">
              <a:t>64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ubtitle 58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82" name="" descr=""/>
          <p:cNvPicPr/>
          <p:nvPr/>
        </p:nvPicPr>
        <p:blipFill>
          <a:blip r:embed="rId1"/>
          <a:stretch/>
        </p:blipFill>
        <p:spPr>
          <a:xfrm>
            <a:off x="6537960" y="2022840"/>
            <a:ext cx="5238360" cy="3325320"/>
          </a:xfrm>
          <a:prstGeom prst="rect">
            <a:avLst/>
          </a:prstGeom>
          <a:ln w="0">
            <a:noFill/>
          </a:ln>
        </p:spPr>
      </p:pic>
      <p:sp>
        <p:nvSpPr>
          <p:cNvPr id="483" name=""/>
          <p:cNvSpPr/>
          <p:nvPr/>
        </p:nvSpPr>
        <p:spPr>
          <a:xfrm>
            <a:off x="1371600" y="2526480"/>
            <a:ext cx="4073040" cy="231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CLed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bool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m_state {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false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IPin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m_pin {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nullptr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CLed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delete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CLed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(IPin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pin) :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(pin)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reset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FB3067C-2BBC-4C05-9C5F-205CEB856AF3}" type="slidenum">
              <a:t>65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ubtitle 59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85" name="" descr=""/>
          <p:cNvPicPr/>
          <p:nvPr/>
        </p:nvPicPr>
        <p:blipFill>
          <a:blip r:embed="rId1"/>
          <a:stretch/>
        </p:blipFill>
        <p:spPr>
          <a:xfrm>
            <a:off x="6537960" y="2022840"/>
            <a:ext cx="5238360" cy="3325320"/>
          </a:xfrm>
          <a:prstGeom prst="rect">
            <a:avLst/>
          </a:prstGeom>
          <a:ln w="0">
            <a:noFill/>
          </a:ln>
        </p:spPr>
      </p:pic>
      <p:sp>
        <p:nvSpPr>
          <p:cNvPr id="486" name=""/>
          <p:cNvSpPr/>
          <p:nvPr/>
        </p:nvSpPr>
        <p:spPr>
          <a:xfrm>
            <a:off x="808560" y="2395440"/>
            <a:ext cx="5408280" cy="272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: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uint8_t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delete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uint8_t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: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override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CBitSetResetRegister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reset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override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CBitSetResetRegister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reset_pin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20605AA-3E31-4C23-9166-1AB2AE69FA2C}" type="slidenum">
              <a:t>66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" descr=""/>
          <p:cNvPicPr/>
          <p:nvPr/>
        </p:nvPicPr>
        <p:blipFill>
          <a:blip r:embed="rId1"/>
          <a:stretch/>
        </p:blipFill>
        <p:spPr>
          <a:xfrm>
            <a:off x="365760" y="1874520"/>
            <a:ext cx="6216840" cy="4662000"/>
          </a:xfrm>
          <a:prstGeom prst="rect">
            <a:avLst/>
          </a:prstGeom>
          <a:ln w="0">
            <a:noFill/>
          </a:ln>
        </p:spPr>
      </p:pic>
      <p:sp>
        <p:nvSpPr>
          <p:cNvPr id="488" name="Subtitle 60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89" name="" descr=""/>
          <p:cNvPicPr/>
          <p:nvPr/>
        </p:nvPicPr>
        <p:blipFill>
          <a:blip r:embed="rId2"/>
          <a:stretch/>
        </p:blipFill>
        <p:spPr>
          <a:xfrm>
            <a:off x="8116920" y="640440"/>
            <a:ext cx="1300320" cy="15073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D430796-4D7C-45F7-B291-C9FF3957CF12}" type="slidenum">
              <a:t>67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" descr=""/>
          <p:cNvPicPr/>
          <p:nvPr/>
        </p:nvPicPr>
        <p:blipFill>
          <a:blip r:embed="rId1"/>
          <a:stretch/>
        </p:blipFill>
        <p:spPr>
          <a:xfrm>
            <a:off x="365760" y="1874880"/>
            <a:ext cx="6216840" cy="4662000"/>
          </a:xfrm>
          <a:prstGeom prst="rect">
            <a:avLst/>
          </a:prstGeom>
          <a:ln w="0">
            <a:noFill/>
          </a:ln>
        </p:spPr>
      </p:pic>
      <p:sp>
        <p:nvSpPr>
          <p:cNvPr id="491" name="Subtitle 62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To RTTI, or not to RTTI...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92" name=""/>
          <p:cNvSpPr/>
          <p:nvPr/>
        </p:nvSpPr>
        <p:spPr>
          <a:xfrm>
            <a:off x="3108960" y="2468880"/>
            <a:ext cx="2742120" cy="379368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"/>
          <p:cNvSpPr/>
          <p:nvPr/>
        </p:nvSpPr>
        <p:spPr>
          <a:xfrm>
            <a:off x="7330320" y="2405880"/>
            <a:ext cx="3870000" cy="188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un-</a:t>
            </a:r>
            <a:r>
              <a:rPr b="1" lang="en-US" sz="18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ime </a:t>
            </a:r>
            <a:r>
              <a:rPr b="1" lang="en-US" sz="18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ype </a:t>
            </a:r>
            <a:r>
              <a:rPr b="1" lang="en-US" sz="18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nformation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00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_type_info sections in the binary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00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Necessary for: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100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typeid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100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dynamic_cast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94" name="" descr=""/>
          <p:cNvPicPr/>
          <p:nvPr/>
        </p:nvPicPr>
        <p:blipFill>
          <a:blip r:embed="rId2"/>
          <a:stretch/>
        </p:blipFill>
        <p:spPr>
          <a:xfrm>
            <a:off x="8117280" y="640440"/>
            <a:ext cx="1300320" cy="15073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D636A7C-E209-4E5F-9D12-98F3596C04F7}" type="slidenum">
              <a:t>68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" descr=""/>
          <p:cNvPicPr/>
          <p:nvPr/>
        </p:nvPicPr>
        <p:blipFill>
          <a:blip r:embed="rId1"/>
          <a:stretch/>
        </p:blipFill>
        <p:spPr>
          <a:xfrm>
            <a:off x="365760" y="1874880"/>
            <a:ext cx="6216840" cy="4662000"/>
          </a:xfrm>
          <a:prstGeom prst="rect">
            <a:avLst/>
          </a:prstGeom>
          <a:ln w="0">
            <a:noFill/>
          </a:ln>
        </p:spPr>
      </p:pic>
      <p:sp>
        <p:nvSpPr>
          <p:cNvPr id="496" name="Subtitle 63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97" name=""/>
          <p:cNvSpPr/>
          <p:nvPr/>
        </p:nvSpPr>
        <p:spPr>
          <a:xfrm>
            <a:off x="3017520" y="3749040"/>
            <a:ext cx="1050480" cy="251352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"/>
          <p:cNvSpPr/>
          <p:nvPr/>
        </p:nvSpPr>
        <p:spPr>
          <a:xfrm>
            <a:off x="6995160" y="4297680"/>
            <a:ext cx="4784400" cy="98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For statically allocated objects, the compiler can often determine the type at compile-time.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-&gt; no virtual function calls (de-virtualization)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9" name=""/>
          <p:cNvSpPr/>
          <p:nvPr/>
        </p:nvSpPr>
        <p:spPr>
          <a:xfrm>
            <a:off x="7635240" y="2377440"/>
            <a:ext cx="2849400" cy="150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GPIO_PIN_6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CLed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led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while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true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led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toggle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delay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1000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500" name="" descr=""/>
          <p:cNvPicPr/>
          <p:nvPr/>
        </p:nvPicPr>
        <p:blipFill>
          <a:blip r:embed="rId2"/>
          <a:stretch/>
        </p:blipFill>
        <p:spPr>
          <a:xfrm>
            <a:off x="8117280" y="640440"/>
            <a:ext cx="1300320" cy="15073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1034914-9202-4971-8B9F-591ED7592132}" type="slidenum">
              <a:t>69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ubtitle 2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7543800" y="1976400"/>
            <a:ext cx="3882600" cy="30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374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Enums are basically integers with no value restrictions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74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Runtime branching based on input parameters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74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Runtime bitmask calculations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74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C++ support = extern “C”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1" name=""/>
          <p:cNvSpPr/>
          <p:nvPr/>
        </p:nvSpPr>
        <p:spPr>
          <a:xfrm>
            <a:off x="457560" y="954720"/>
            <a:ext cx="6854400" cy="52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2" name=""/>
          <p:cNvSpPr/>
          <p:nvPr/>
        </p:nvSpPr>
        <p:spPr>
          <a:xfrm flipH="1" flipV="1">
            <a:off x="2968200" y="1596960"/>
            <a:ext cx="4568760" cy="6825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"/>
          <p:cNvSpPr/>
          <p:nvPr/>
        </p:nvSpPr>
        <p:spPr>
          <a:xfrm flipH="1">
            <a:off x="5482800" y="3200400"/>
            <a:ext cx="2100600" cy="11397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"/>
          <p:cNvSpPr/>
          <p:nvPr/>
        </p:nvSpPr>
        <p:spPr>
          <a:xfrm flipH="1">
            <a:off x="5711400" y="2286360"/>
            <a:ext cx="1825560" cy="11394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"/>
          <p:cNvSpPr/>
          <p:nvPr/>
        </p:nvSpPr>
        <p:spPr>
          <a:xfrm flipH="1">
            <a:off x="6397200" y="4206240"/>
            <a:ext cx="1186200" cy="5911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9C5FE0B-AD63-42EF-A5A4-C0FEB05CFC7D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ubtitle 61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without de-virtualization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502" name="" descr=""/>
          <p:cNvPicPr/>
          <p:nvPr/>
        </p:nvPicPr>
        <p:blipFill>
          <a:blip r:embed="rId1"/>
          <a:stretch/>
        </p:blipFill>
        <p:spPr>
          <a:xfrm>
            <a:off x="8117280" y="640440"/>
            <a:ext cx="1300320" cy="1507320"/>
          </a:xfrm>
          <a:prstGeom prst="rect">
            <a:avLst/>
          </a:prstGeom>
          <a:ln w="0">
            <a:noFill/>
          </a:ln>
        </p:spPr>
      </p:pic>
      <p:sp>
        <p:nvSpPr>
          <p:cNvPr id="503" name=""/>
          <p:cNvSpPr/>
          <p:nvPr/>
        </p:nvSpPr>
        <p:spPr>
          <a:xfrm>
            <a:off x="773640" y="2319480"/>
            <a:ext cx="3739680" cy="69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080001b0 &lt;_ZN4CPin3setEv&gt;: ...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08000198 &lt;_ZN4CPin5resetEv&gt;: ...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B35CAA3-410E-4895-8AD5-7B069466CF95}" type="slidenum">
              <a:t>70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ubtitle 64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without de-virtualization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505" name="" descr=""/>
          <p:cNvPicPr/>
          <p:nvPr/>
        </p:nvPicPr>
        <p:blipFill>
          <a:blip r:embed="rId1"/>
          <a:stretch/>
        </p:blipFill>
        <p:spPr>
          <a:xfrm>
            <a:off x="8117280" y="640440"/>
            <a:ext cx="1300320" cy="1507320"/>
          </a:xfrm>
          <a:prstGeom prst="rect">
            <a:avLst/>
          </a:prstGeom>
          <a:ln w="0">
            <a:noFill/>
          </a:ln>
        </p:spPr>
      </p:pic>
      <p:sp>
        <p:nvSpPr>
          <p:cNvPr id="506" name=""/>
          <p:cNvSpPr/>
          <p:nvPr/>
        </p:nvSpPr>
        <p:spPr>
          <a:xfrm>
            <a:off x="773280" y="2319480"/>
            <a:ext cx="3739680" cy="69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080001b0 &lt;_ZN4CPin3setEv&gt;: ...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08000198 &lt;_ZN4CPin5resetEv&gt;: ...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07" name=""/>
          <p:cNvSpPr/>
          <p:nvPr/>
        </p:nvSpPr>
        <p:spPr>
          <a:xfrm>
            <a:off x="864720" y="4298040"/>
            <a:ext cx="3290760" cy="114192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"/>
          <p:cNvSpPr/>
          <p:nvPr/>
        </p:nvSpPr>
        <p:spPr>
          <a:xfrm>
            <a:off x="1139040" y="4800960"/>
            <a:ext cx="2742120" cy="51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0x08000258 : 0x080001b1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0x0800025c : 0x08000199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09" name=""/>
          <p:cNvSpPr/>
          <p:nvPr/>
        </p:nvSpPr>
        <p:spPr>
          <a:xfrm>
            <a:off x="864720" y="4317480"/>
            <a:ext cx="139572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CLed vtable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0" name=""/>
          <p:cNvSpPr/>
          <p:nvPr/>
        </p:nvSpPr>
        <p:spPr>
          <a:xfrm flipH="1" flipV="1">
            <a:off x="770400" y="2467440"/>
            <a:ext cx="414360" cy="2650680"/>
          </a:xfrm>
          <a:prstGeom prst="curvedConnector3">
            <a:avLst>
              <a:gd name="adj1" fmla="val 236623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"/>
          <p:cNvSpPr/>
          <p:nvPr/>
        </p:nvSpPr>
        <p:spPr>
          <a:xfrm flipH="1" flipV="1">
            <a:off x="820080" y="2879280"/>
            <a:ext cx="364680" cy="2056320"/>
          </a:xfrm>
          <a:prstGeom prst="curvedConnector3">
            <a:avLst>
              <a:gd name="adj1" fmla="val 182694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A594EAB-8E4A-41D8-881E-DD3FC4758890}" type="slidenum">
              <a:t>71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ubtitle 65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without de-virtualization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513" name="" descr=""/>
          <p:cNvPicPr/>
          <p:nvPr/>
        </p:nvPicPr>
        <p:blipFill>
          <a:blip r:embed="rId1"/>
          <a:stretch/>
        </p:blipFill>
        <p:spPr>
          <a:xfrm>
            <a:off x="8117280" y="640440"/>
            <a:ext cx="1300320" cy="1507320"/>
          </a:xfrm>
          <a:prstGeom prst="rect">
            <a:avLst/>
          </a:prstGeom>
          <a:ln w="0">
            <a:noFill/>
          </a:ln>
        </p:spPr>
      </p:pic>
      <p:sp>
        <p:nvSpPr>
          <p:cNvPr id="514" name=""/>
          <p:cNvSpPr/>
          <p:nvPr/>
        </p:nvSpPr>
        <p:spPr>
          <a:xfrm>
            <a:off x="767880" y="2319840"/>
            <a:ext cx="3739680" cy="69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080001b0 &lt;_ZN4CPin3setEv&gt;: ...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08000198 &lt;_ZN4CPin5resetEv&gt;: ...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15" name=""/>
          <p:cNvSpPr/>
          <p:nvPr/>
        </p:nvSpPr>
        <p:spPr>
          <a:xfrm>
            <a:off x="859320" y="4298400"/>
            <a:ext cx="3290760" cy="114192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"/>
          <p:cNvSpPr/>
          <p:nvPr/>
        </p:nvSpPr>
        <p:spPr>
          <a:xfrm>
            <a:off x="1133640" y="4801320"/>
            <a:ext cx="2742120" cy="51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0x08000258 : 0x080001b1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0x0800025c : 0x08000199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17" name=""/>
          <p:cNvSpPr/>
          <p:nvPr/>
        </p:nvSpPr>
        <p:spPr>
          <a:xfrm>
            <a:off x="859320" y="4317840"/>
            <a:ext cx="139572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CLed vtable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8" name=""/>
          <p:cNvSpPr/>
          <p:nvPr/>
        </p:nvSpPr>
        <p:spPr>
          <a:xfrm flipH="1" flipV="1">
            <a:off x="765000" y="2467800"/>
            <a:ext cx="414360" cy="2650680"/>
          </a:xfrm>
          <a:prstGeom prst="curvedConnector3">
            <a:avLst>
              <a:gd name="adj1" fmla="val 236623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"/>
          <p:cNvSpPr/>
          <p:nvPr/>
        </p:nvSpPr>
        <p:spPr>
          <a:xfrm flipH="1" flipV="1">
            <a:off x="814680" y="2879640"/>
            <a:ext cx="364680" cy="2056320"/>
          </a:xfrm>
          <a:prstGeom prst="curvedConnector3">
            <a:avLst>
              <a:gd name="adj1" fmla="val 182694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"/>
          <p:cNvSpPr/>
          <p:nvPr/>
        </p:nvSpPr>
        <p:spPr>
          <a:xfrm>
            <a:off x="6267240" y="2350080"/>
            <a:ext cx="5481720" cy="404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&lt;main&gt;: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push    {r0, r1, r2, lr}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[pc, #28]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(80001e4 &lt;main+0x20&gt;)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r2,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str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movs    r3, #6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strb    r3, [r2, #4]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r0,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[r3,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blx     r3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r0,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[r3, #4]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blx     r3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b.n     80001d0 &lt;main+0xc&gt;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Nop     ; (mov r8, r8)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.word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0x08000258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34ACC0B-818E-44C2-B13E-15B34C18E681}" type="slidenum">
              <a:t>72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ubtitle 66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without de-virtualization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522" name="" descr=""/>
          <p:cNvPicPr/>
          <p:nvPr/>
        </p:nvPicPr>
        <p:blipFill>
          <a:blip r:embed="rId1"/>
          <a:stretch/>
        </p:blipFill>
        <p:spPr>
          <a:xfrm>
            <a:off x="8117280" y="640440"/>
            <a:ext cx="1300320" cy="1507320"/>
          </a:xfrm>
          <a:prstGeom prst="rect">
            <a:avLst/>
          </a:prstGeom>
          <a:ln w="0">
            <a:noFill/>
          </a:ln>
        </p:spPr>
      </p:pic>
      <p:sp>
        <p:nvSpPr>
          <p:cNvPr id="523" name=""/>
          <p:cNvSpPr/>
          <p:nvPr/>
        </p:nvSpPr>
        <p:spPr>
          <a:xfrm>
            <a:off x="6267240" y="2350080"/>
            <a:ext cx="5481720" cy="404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&lt;main&gt;: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push    {r0, r1, r2, lr}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[pc, #28]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(80001e4 &lt;main+0x20&gt;)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r2,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str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movs    r3, #6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strb    r3, [r2, #4]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r0,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[r3,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blx     r3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r0,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[r3, #4]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blx     r3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b.n     80001d0 &lt;main+0xc&gt;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Nop     ; (mov r8, r8)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.word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0x08000258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24" name=""/>
          <p:cNvSpPr/>
          <p:nvPr/>
        </p:nvSpPr>
        <p:spPr>
          <a:xfrm>
            <a:off x="6309360" y="2798640"/>
            <a:ext cx="5348160" cy="27324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"/>
          <p:cNvSpPr/>
          <p:nvPr/>
        </p:nvSpPr>
        <p:spPr>
          <a:xfrm>
            <a:off x="6355080" y="6126480"/>
            <a:ext cx="2102040" cy="27324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"/>
          <p:cNvSpPr/>
          <p:nvPr/>
        </p:nvSpPr>
        <p:spPr>
          <a:xfrm flipH="1">
            <a:off x="8640000" y="3200400"/>
            <a:ext cx="1416240" cy="3107880"/>
          </a:xfrm>
          <a:prstGeom prst="curvedConnector3">
            <a:avLst>
              <a:gd name="adj1" fmla="val -609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"/>
          <p:cNvSpPr/>
          <p:nvPr/>
        </p:nvSpPr>
        <p:spPr>
          <a:xfrm>
            <a:off x="762480" y="2320200"/>
            <a:ext cx="3739680" cy="69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080001b0 &lt;_ZN4CPin3setEv&gt;: ...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08000198 &lt;_ZN4CPin5resetEv&gt;: ...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28" name=""/>
          <p:cNvSpPr/>
          <p:nvPr/>
        </p:nvSpPr>
        <p:spPr>
          <a:xfrm>
            <a:off x="853920" y="4298760"/>
            <a:ext cx="3290760" cy="114192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29" name=""/>
          <p:cNvSpPr/>
          <p:nvPr/>
        </p:nvSpPr>
        <p:spPr>
          <a:xfrm>
            <a:off x="1128240" y="4801680"/>
            <a:ext cx="2742120" cy="51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0x08000258 : 0x080001b1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0x0800025c : 0x08000199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0" name=""/>
          <p:cNvSpPr/>
          <p:nvPr/>
        </p:nvSpPr>
        <p:spPr>
          <a:xfrm>
            <a:off x="853920" y="4318200"/>
            <a:ext cx="139572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CLed vtable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31" name=""/>
          <p:cNvSpPr/>
          <p:nvPr/>
        </p:nvSpPr>
        <p:spPr>
          <a:xfrm flipH="1" flipV="1">
            <a:off x="759600" y="2468160"/>
            <a:ext cx="414360" cy="2650680"/>
          </a:xfrm>
          <a:prstGeom prst="curvedConnector3">
            <a:avLst>
              <a:gd name="adj1" fmla="val 236623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"/>
          <p:cNvSpPr/>
          <p:nvPr/>
        </p:nvSpPr>
        <p:spPr>
          <a:xfrm flipH="1" flipV="1">
            <a:off x="809280" y="2880000"/>
            <a:ext cx="364680" cy="2056320"/>
          </a:xfrm>
          <a:prstGeom prst="curvedConnector3">
            <a:avLst>
              <a:gd name="adj1" fmla="val 182694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"/>
          <p:cNvSpPr/>
          <p:nvPr/>
        </p:nvSpPr>
        <p:spPr>
          <a:xfrm flipH="1" flipV="1">
            <a:off x="4214880" y="5330520"/>
            <a:ext cx="2059920" cy="913320"/>
          </a:xfrm>
          <a:prstGeom prst="curvedConnector3">
            <a:avLst>
              <a:gd name="adj1" fmla="val 5096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"/>
          <p:cNvSpPr/>
          <p:nvPr/>
        </p:nvSpPr>
        <p:spPr>
          <a:xfrm>
            <a:off x="517320" y="5963040"/>
            <a:ext cx="318492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Load the vtable address in r3.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993BEE2-211D-47C6-8377-0F9E8934B355}" type="slidenum">
              <a:t>73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ubtitle 69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without de-virtualization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536" name="" descr=""/>
          <p:cNvPicPr/>
          <p:nvPr/>
        </p:nvPicPr>
        <p:blipFill>
          <a:blip r:embed="rId1"/>
          <a:stretch/>
        </p:blipFill>
        <p:spPr>
          <a:xfrm>
            <a:off x="8117280" y="640440"/>
            <a:ext cx="1300320" cy="1507320"/>
          </a:xfrm>
          <a:prstGeom prst="rect">
            <a:avLst/>
          </a:prstGeom>
          <a:ln w="0">
            <a:noFill/>
          </a:ln>
        </p:spPr>
      </p:pic>
      <p:sp>
        <p:nvSpPr>
          <p:cNvPr id="537" name=""/>
          <p:cNvSpPr/>
          <p:nvPr/>
        </p:nvSpPr>
        <p:spPr>
          <a:xfrm>
            <a:off x="6267240" y="2350080"/>
            <a:ext cx="5481720" cy="404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&lt;main&gt;: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push    {r0, r1, r2, lr}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[pc, #28]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(80001e4 &lt;main+0x20&gt;)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r2,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str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movs    r3, #6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strb    r3, [r2, #4]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r0,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[r3,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blx     r3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r0,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[r3, #4]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blx     r3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b.n     80001d0 &lt;main+0xc&gt;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Nop     ; (mov r8, r8)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.word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0x08000258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8" name=""/>
          <p:cNvSpPr/>
          <p:nvPr/>
        </p:nvSpPr>
        <p:spPr>
          <a:xfrm>
            <a:off x="6309360" y="4363920"/>
            <a:ext cx="2330640" cy="22752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39" name=""/>
          <p:cNvSpPr/>
          <p:nvPr/>
        </p:nvSpPr>
        <p:spPr>
          <a:xfrm>
            <a:off x="762480" y="2320200"/>
            <a:ext cx="3739680" cy="69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080001b0 &lt;_ZN4CPin3setEv&gt;: ...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08000198 &lt;_ZN4CPin5resetEv&gt;: ...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40" name=""/>
          <p:cNvSpPr/>
          <p:nvPr/>
        </p:nvSpPr>
        <p:spPr>
          <a:xfrm>
            <a:off x="853920" y="4298760"/>
            <a:ext cx="3290760" cy="114192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41" name=""/>
          <p:cNvSpPr/>
          <p:nvPr/>
        </p:nvSpPr>
        <p:spPr>
          <a:xfrm>
            <a:off x="1128240" y="4801680"/>
            <a:ext cx="2742120" cy="51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0x08000258 : 0x080001b1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0x0800025c : 0x08000199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42" name=""/>
          <p:cNvSpPr/>
          <p:nvPr/>
        </p:nvSpPr>
        <p:spPr>
          <a:xfrm>
            <a:off x="853920" y="4318200"/>
            <a:ext cx="139572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CLed vtable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43" name=""/>
          <p:cNvSpPr/>
          <p:nvPr/>
        </p:nvSpPr>
        <p:spPr>
          <a:xfrm flipH="1" flipV="1">
            <a:off x="759600" y="2468160"/>
            <a:ext cx="414360" cy="2650680"/>
          </a:xfrm>
          <a:prstGeom prst="curvedConnector3">
            <a:avLst>
              <a:gd name="adj1" fmla="val 236623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4" name=""/>
          <p:cNvSpPr/>
          <p:nvPr/>
        </p:nvSpPr>
        <p:spPr>
          <a:xfrm flipH="1" flipV="1">
            <a:off x="809280" y="2880000"/>
            <a:ext cx="364680" cy="2056320"/>
          </a:xfrm>
          <a:prstGeom prst="curvedConnector3">
            <a:avLst>
              <a:gd name="adj1" fmla="val 182694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5" name=""/>
          <p:cNvSpPr/>
          <p:nvPr/>
        </p:nvSpPr>
        <p:spPr>
          <a:xfrm flipH="1">
            <a:off x="3839040" y="4480560"/>
            <a:ext cx="2376360" cy="456120"/>
          </a:xfrm>
          <a:prstGeom prst="curvedConnector3">
            <a:avLst>
              <a:gd name="adj1" fmla="val 5096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6" name=""/>
          <p:cNvSpPr/>
          <p:nvPr/>
        </p:nvSpPr>
        <p:spPr>
          <a:xfrm>
            <a:off x="517320" y="5825880"/>
            <a:ext cx="3825000" cy="61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Load the address of the reset method from the vtable into r3.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07DCBF3-36AE-4F4F-A88D-B598E283BCDD}" type="slidenum">
              <a:t>74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ubtitle 67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without de-virtualization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548" name="" descr=""/>
          <p:cNvPicPr/>
          <p:nvPr/>
        </p:nvPicPr>
        <p:blipFill>
          <a:blip r:embed="rId1"/>
          <a:stretch/>
        </p:blipFill>
        <p:spPr>
          <a:xfrm>
            <a:off x="8117280" y="640440"/>
            <a:ext cx="1300320" cy="1507320"/>
          </a:xfrm>
          <a:prstGeom prst="rect">
            <a:avLst/>
          </a:prstGeom>
          <a:ln w="0">
            <a:noFill/>
          </a:ln>
        </p:spPr>
      </p:pic>
      <p:sp>
        <p:nvSpPr>
          <p:cNvPr id="549" name=""/>
          <p:cNvSpPr/>
          <p:nvPr/>
        </p:nvSpPr>
        <p:spPr>
          <a:xfrm>
            <a:off x="6267240" y="2350080"/>
            <a:ext cx="5481720" cy="404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&lt;main&gt;: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push    {r0, r1, r2, lr}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[pc, #28]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(80001e4 &lt;main+0x20&gt;)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r2,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str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movs    r3, #6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strb    r3, [r2, #4]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r0,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[r3,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blx     r3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r0,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[r3, #4]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blx     r3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b.n     80001d0 &lt;main+0xc&gt;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Nop     ; (mov r8, r8)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.word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0x08000258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50" name=""/>
          <p:cNvSpPr/>
          <p:nvPr/>
        </p:nvSpPr>
        <p:spPr>
          <a:xfrm>
            <a:off x="6309360" y="4579920"/>
            <a:ext cx="2330640" cy="22752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51" name=""/>
          <p:cNvSpPr/>
          <p:nvPr/>
        </p:nvSpPr>
        <p:spPr>
          <a:xfrm>
            <a:off x="762480" y="2320200"/>
            <a:ext cx="3739680" cy="69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080001b0 &lt;_ZN4CPin3setEv&gt;: ...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08000198 &lt;_ZN4CPin5resetEv&gt;: ...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52" name=""/>
          <p:cNvSpPr/>
          <p:nvPr/>
        </p:nvSpPr>
        <p:spPr>
          <a:xfrm>
            <a:off x="853920" y="4298760"/>
            <a:ext cx="3290760" cy="114192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53" name=""/>
          <p:cNvSpPr/>
          <p:nvPr/>
        </p:nvSpPr>
        <p:spPr>
          <a:xfrm>
            <a:off x="1128240" y="4801680"/>
            <a:ext cx="2742120" cy="51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0x08000258 : 0x080001b1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0x0800025c : 0x08000199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54" name=""/>
          <p:cNvSpPr/>
          <p:nvPr/>
        </p:nvSpPr>
        <p:spPr>
          <a:xfrm>
            <a:off x="853920" y="4318200"/>
            <a:ext cx="139572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CLed vtable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5" name=""/>
          <p:cNvSpPr/>
          <p:nvPr/>
        </p:nvSpPr>
        <p:spPr>
          <a:xfrm flipH="1" flipV="1">
            <a:off x="759600" y="2468160"/>
            <a:ext cx="414360" cy="2650680"/>
          </a:xfrm>
          <a:prstGeom prst="curvedConnector3">
            <a:avLst>
              <a:gd name="adj1" fmla="val 236623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"/>
          <p:cNvSpPr/>
          <p:nvPr/>
        </p:nvSpPr>
        <p:spPr>
          <a:xfrm flipH="1" flipV="1">
            <a:off x="809280" y="2880000"/>
            <a:ext cx="364680" cy="2056320"/>
          </a:xfrm>
          <a:prstGeom prst="curvedConnector3">
            <a:avLst>
              <a:gd name="adj1" fmla="val 182694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7" name=""/>
          <p:cNvSpPr/>
          <p:nvPr/>
        </p:nvSpPr>
        <p:spPr>
          <a:xfrm flipH="1" flipV="1">
            <a:off x="4250880" y="2421720"/>
            <a:ext cx="1964880" cy="2284920"/>
          </a:xfrm>
          <a:prstGeom prst="curvedConnector3">
            <a:avLst>
              <a:gd name="adj1" fmla="val 5096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8" name=""/>
          <p:cNvSpPr/>
          <p:nvPr/>
        </p:nvSpPr>
        <p:spPr>
          <a:xfrm>
            <a:off x="517320" y="5825880"/>
            <a:ext cx="3825000" cy="61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Call the reset method via the address in r3.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A3D7F1A-4AF7-433C-B030-A86A00623F55}" type="slidenum">
              <a:t>75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ubtitle 68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without de-virtualization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560" name="" descr=""/>
          <p:cNvPicPr/>
          <p:nvPr/>
        </p:nvPicPr>
        <p:blipFill>
          <a:blip r:embed="rId1"/>
          <a:stretch/>
        </p:blipFill>
        <p:spPr>
          <a:xfrm>
            <a:off x="8117280" y="640440"/>
            <a:ext cx="1300320" cy="1507320"/>
          </a:xfrm>
          <a:prstGeom prst="rect">
            <a:avLst/>
          </a:prstGeom>
          <a:ln w="0">
            <a:noFill/>
          </a:ln>
        </p:spPr>
      </p:pic>
      <p:sp>
        <p:nvSpPr>
          <p:cNvPr id="561" name=""/>
          <p:cNvSpPr/>
          <p:nvPr/>
        </p:nvSpPr>
        <p:spPr>
          <a:xfrm>
            <a:off x="6267240" y="2350080"/>
            <a:ext cx="5481720" cy="404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&lt;main&gt;: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push    {r0, r1, r2, lr}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[pc, #28]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(80001e4 &lt;main+0x20&gt;)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r2,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str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movs    r3, #6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strb    r3, [r2, #4]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r0,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[r3,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blx     r3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r0,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[r3, #4]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blx     r3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b.n     80001d0 &lt;main+0xc&gt;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Nop     ; (mov r8, r8)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.word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0x08000258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2" name=""/>
          <p:cNvSpPr/>
          <p:nvPr/>
        </p:nvSpPr>
        <p:spPr>
          <a:xfrm>
            <a:off x="6309360" y="5263920"/>
            <a:ext cx="2330640" cy="22752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63" name=""/>
          <p:cNvSpPr/>
          <p:nvPr/>
        </p:nvSpPr>
        <p:spPr>
          <a:xfrm>
            <a:off x="762480" y="2320200"/>
            <a:ext cx="3739680" cy="69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080001b0 &lt;_ZN4CPin3setEv&gt;: ...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08000198 &lt;_ZN4CPin5resetEv&gt;: ...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4" name=""/>
          <p:cNvSpPr/>
          <p:nvPr/>
        </p:nvSpPr>
        <p:spPr>
          <a:xfrm>
            <a:off x="853920" y="4298760"/>
            <a:ext cx="3290760" cy="114192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65" name=""/>
          <p:cNvSpPr/>
          <p:nvPr/>
        </p:nvSpPr>
        <p:spPr>
          <a:xfrm>
            <a:off x="1128240" y="4801680"/>
            <a:ext cx="2742120" cy="51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0x08000258 : 0x080001b1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0x0800025c : 0x08000199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6" name=""/>
          <p:cNvSpPr/>
          <p:nvPr/>
        </p:nvSpPr>
        <p:spPr>
          <a:xfrm>
            <a:off x="853920" y="4318200"/>
            <a:ext cx="139572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CLed vtable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7" name=""/>
          <p:cNvSpPr/>
          <p:nvPr/>
        </p:nvSpPr>
        <p:spPr>
          <a:xfrm flipH="1" flipV="1">
            <a:off x="759600" y="2468160"/>
            <a:ext cx="414360" cy="2650680"/>
          </a:xfrm>
          <a:prstGeom prst="curvedConnector3">
            <a:avLst>
              <a:gd name="adj1" fmla="val 236623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8" name=""/>
          <p:cNvSpPr/>
          <p:nvPr/>
        </p:nvSpPr>
        <p:spPr>
          <a:xfrm flipH="1" flipV="1">
            <a:off x="809280" y="2880000"/>
            <a:ext cx="364680" cy="2056320"/>
          </a:xfrm>
          <a:prstGeom prst="curvedConnector3">
            <a:avLst>
              <a:gd name="adj1" fmla="val 182694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9" name=""/>
          <p:cNvSpPr/>
          <p:nvPr/>
        </p:nvSpPr>
        <p:spPr>
          <a:xfrm flipH="1" flipV="1">
            <a:off x="3839400" y="5119200"/>
            <a:ext cx="2425680" cy="273240"/>
          </a:xfrm>
          <a:prstGeom prst="curvedConnector3">
            <a:avLst>
              <a:gd name="adj1" fmla="val 5096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"/>
          <p:cNvSpPr/>
          <p:nvPr/>
        </p:nvSpPr>
        <p:spPr>
          <a:xfrm>
            <a:off x="517320" y="5825880"/>
            <a:ext cx="3825000" cy="61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Load the address of the set method from the vtable into r3.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E361C95-91C2-4CBD-8300-492776A48568}" type="slidenum">
              <a:t>76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ubtitle 70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without de-virtualization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572" name="" descr=""/>
          <p:cNvPicPr/>
          <p:nvPr/>
        </p:nvPicPr>
        <p:blipFill>
          <a:blip r:embed="rId1"/>
          <a:stretch/>
        </p:blipFill>
        <p:spPr>
          <a:xfrm>
            <a:off x="8117280" y="640440"/>
            <a:ext cx="1300320" cy="1507320"/>
          </a:xfrm>
          <a:prstGeom prst="rect">
            <a:avLst/>
          </a:prstGeom>
          <a:ln w="0">
            <a:noFill/>
          </a:ln>
        </p:spPr>
      </p:pic>
      <p:sp>
        <p:nvSpPr>
          <p:cNvPr id="573" name=""/>
          <p:cNvSpPr/>
          <p:nvPr/>
        </p:nvSpPr>
        <p:spPr>
          <a:xfrm>
            <a:off x="6267240" y="2350080"/>
            <a:ext cx="5481720" cy="404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&lt;main&gt;: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push    {r0, r1, r2, lr}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[pc, #28]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(80001e4 &lt;main+0x20&gt;)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r2,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str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movs    r3, #6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strb    r3, [r2, #4]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r0,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[r3,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blx     r3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r0,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[r3, #4]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blx     r3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b.n     80001d0 &lt;main+0xc&gt;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Nop     ; (mov r8, r8)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.word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0x08000258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74" name=""/>
          <p:cNvSpPr/>
          <p:nvPr/>
        </p:nvSpPr>
        <p:spPr>
          <a:xfrm>
            <a:off x="6309360" y="5479920"/>
            <a:ext cx="2330640" cy="22752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75" name=""/>
          <p:cNvSpPr/>
          <p:nvPr/>
        </p:nvSpPr>
        <p:spPr>
          <a:xfrm>
            <a:off x="762480" y="2320200"/>
            <a:ext cx="3739680" cy="69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080001b0 &lt;_ZN4CPin3setEv&gt;: ...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08000198 &lt;_ZN4CPin5resetEv&gt;: ...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76" name=""/>
          <p:cNvSpPr/>
          <p:nvPr/>
        </p:nvSpPr>
        <p:spPr>
          <a:xfrm>
            <a:off x="853920" y="4298760"/>
            <a:ext cx="3290760" cy="114192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77" name=""/>
          <p:cNvSpPr/>
          <p:nvPr/>
        </p:nvSpPr>
        <p:spPr>
          <a:xfrm>
            <a:off x="1128240" y="4801680"/>
            <a:ext cx="2742120" cy="51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0x08000258 : 0x080001b1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0x0800025c : 0x08000199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78" name=""/>
          <p:cNvSpPr/>
          <p:nvPr/>
        </p:nvSpPr>
        <p:spPr>
          <a:xfrm>
            <a:off x="853920" y="4318200"/>
            <a:ext cx="139572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CLed vtable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9" name=""/>
          <p:cNvSpPr/>
          <p:nvPr/>
        </p:nvSpPr>
        <p:spPr>
          <a:xfrm flipH="1" flipV="1">
            <a:off x="759600" y="2468160"/>
            <a:ext cx="414360" cy="2650680"/>
          </a:xfrm>
          <a:prstGeom prst="curvedConnector3">
            <a:avLst>
              <a:gd name="adj1" fmla="val 236623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0" name=""/>
          <p:cNvSpPr/>
          <p:nvPr/>
        </p:nvSpPr>
        <p:spPr>
          <a:xfrm flipH="1" flipV="1">
            <a:off x="809280" y="2880000"/>
            <a:ext cx="364680" cy="2056320"/>
          </a:xfrm>
          <a:prstGeom prst="curvedConnector3">
            <a:avLst>
              <a:gd name="adj1" fmla="val 182694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1" name=""/>
          <p:cNvSpPr/>
          <p:nvPr/>
        </p:nvSpPr>
        <p:spPr>
          <a:xfrm flipH="1" flipV="1">
            <a:off x="4433400" y="2787840"/>
            <a:ext cx="1831320" cy="2787840"/>
          </a:xfrm>
          <a:prstGeom prst="curvedConnector3">
            <a:avLst>
              <a:gd name="adj1" fmla="val 5096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2" name=""/>
          <p:cNvSpPr/>
          <p:nvPr/>
        </p:nvSpPr>
        <p:spPr>
          <a:xfrm>
            <a:off x="517320" y="5825880"/>
            <a:ext cx="3825000" cy="61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Call the set method via the address in r3.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651B18D-48A4-4BC5-A969-D9562CED9D21}" type="slidenum">
              <a:t>77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"/>
          <p:cNvSpPr/>
          <p:nvPr/>
        </p:nvSpPr>
        <p:spPr>
          <a:xfrm>
            <a:off x="4480560" y="4846320"/>
            <a:ext cx="821880" cy="593280"/>
          </a:xfrm>
          <a:prstGeom prst="rect">
            <a:avLst/>
          </a:prstGeom>
          <a:solidFill>
            <a:srgbClr val="a1467e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84" name=""/>
          <p:cNvSpPr/>
          <p:nvPr/>
        </p:nvSpPr>
        <p:spPr>
          <a:xfrm>
            <a:off x="2743200" y="4846320"/>
            <a:ext cx="821880" cy="593280"/>
          </a:xfrm>
          <a:prstGeom prst="rect">
            <a:avLst/>
          </a:prstGeom>
          <a:solidFill>
            <a:srgbClr val="a1467e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85" name="Subtitle 75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Recap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86" name=""/>
          <p:cNvSpPr/>
          <p:nvPr/>
        </p:nvSpPr>
        <p:spPr>
          <a:xfrm>
            <a:off x="2743200" y="5473800"/>
            <a:ext cx="2559240" cy="7304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7" name=""/>
          <p:cNvSpPr/>
          <p:nvPr/>
        </p:nvSpPr>
        <p:spPr>
          <a:xfrm>
            <a:off x="2743200" y="4094280"/>
            <a:ext cx="2559240" cy="730440"/>
          </a:xfrm>
          <a:prstGeom prst="rect">
            <a:avLst/>
          </a:prstGeom>
          <a:solidFill>
            <a:srgbClr val="ff972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External Peripheral Interface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8" name=""/>
          <p:cNvSpPr/>
          <p:nvPr/>
        </p:nvSpPr>
        <p:spPr>
          <a:xfrm>
            <a:off x="7909560" y="4114800"/>
            <a:ext cx="1324800" cy="63900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STM32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9" name=""/>
          <p:cNvSpPr/>
          <p:nvPr/>
        </p:nvSpPr>
        <p:spPr>
          <a:xfrm>
            <a:off x="7909560" y="4846320"/>
            <a:ext cx="1324800" cy="63900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ESP32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0" name=""/>
          <p:cNvSpPr/>
          <p:nvPr/>
        </p:nvSpPr>
        <p:spPr>
          <a:xfrm>
            <a:off x="7909560" y="5577840"/>
            <a:ext cx="1324800" cy="63900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PIC32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1" name=""/>
          <p:cNvSpPr/>
          <p:nvPr/>
        </p:nvSpPr>
        <p:spPr>
          <a:xfrm flipV="1">
            <a:off x="5349240" y="4342320"/>
            <a:ext cx="2513520" cy="7761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2" name=""/>
          <p:cNvSpPr/>
          <p:nvPr/>
        </p:nvSpPr>
        <p:spPr>
          <a:xfrm>
            <a:off x="5349240" y="5120640"/>
            <a:ext cx="2513520" cy="903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3" name=""/>
          <p:cNvSpPr/>
          <p:nvPr/>
        </p:nvSpPr>
        <p:spPr>
          <a:xfrm>
            <a:off x="5349240" y="5120640"/>
            <a:ext cx="2513520" cy="7758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4" name=""/>
          <p:cNvSpPr/>
          <p:nvPr/>
        </p:nvSpPr>
        <p:spPr>
          <a:xfrm rot="16200000">
            <a:off x="2870640" y="4664520"/>
            <a:ext cx="547560" cy="36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5" name=""/>
          <p:cNvSpPr/>
          <p:nvPr/>
        </p:nvSpPr>
        <p:spPr>
          <a:xfrm>
            <a:off x="3337560" y="1554480"/>
            <a:ext cx="5555520" cy="2010600"/>
          </a:xfrm>
          <a:prstGeom prst="rect">
            <a:avLst/>
          </a:pr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6" name=""/>
          <p:cNvSpPr/>
          <p:nvPr/>
        </p:nvSpPr>
        <p:spPr>
          <a:xfrm>
            <a:off x="3773160" y="1890360"/>
            <a:ext cx="1711800" cy="134064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Microcontroller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7" name=""/>
          <p:cNvSpPr/>
          <p:nvPr/>
        </p:nvSpPr>
        <p:spPr>
          <a:xfrm>
            <a:off x="6748560" y="1890360"/>
            <a:ext cx="1723320" cy="134964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Peripheral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8" name=""/>
          <p:cNvSpPr/>
          <p:nvPr/>
        </p:nvSpPr>
        <p:spPr>
          <a:xfrm>
            <a:off x="5590800" y="2364840"/>
            <a:ext cx="1043640" cy="38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9" name=""/>
          <p:cNvSpPr/>
          <p:nvPr/>
        </p:nvSpPr>
        <p:spPr>
          <a:xfrm rot="16200000">
            <a:off x="4627440" y="5304600"/>
            <a:ext cx="547560" cy="36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00" name=""/>
          <p:cNvSpPr/>
          <p:nvPr/>
        </p:nvSpPr>
        <p:spPr>
          <a:xfrm>
            <a:off x="3566160" y="5029200"/>
            <a:ext cx="913320" cy="27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9EF76E5-CD23-409F-9480-1AC40951F8F7}" type="slidenum">
              <a:t>78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"/>
          <p:cNvSpPr/>
          <p:nvPr/>
        </p:nvSpPr>
        <p:spPr>
          <a:xfrm>
            <a:off x="4480560" y="4846320"/>
            <a:ext cx="821880" cy="593280"/>
          </a:xfrm>
          <a:prstGeom prst="rect">
            <a:avLst/>
          </a:prstGeom>
          <a:solidFill>
            <a:srgbClr val="a1467e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02" name=""/>
          <p:cNvSpPr/>
          <p:nvPr/>
        </p:nvSpPr>
        <p:spPr>
          <a:xfrm>
            <a:off x="2743200" y="4846320"/>
            <a:ext cx="821880" cy="593280"/>
          </a:xfrm>
          <a:prstGeom prst="rect">
            <a:avLst/>
          </a:prstGeom>
          <a:solidFill>
            <a:srgbClr val="a1467e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03" name="Subtitle 76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Static Polymorphism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04" name=""/>
          <p:cNvSpPr/>
          <p:nvPr/>
        </p:nvSpPr>
        <p:spPr>
          <a:xfrm>
            <a:off x="2743200" y="5473800"/>
            <a:ext cx="2559240" cy="7304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5" name=""/>
          <p:cNvSpPr/>
          <p:nvPr/>
        </p:nvSpPr>
        <p:spPr>
          <a:xfrm>
            <a:off x="2743200" y="4094280"/>
            <a:ext cx="2559240" cy="730440"/>
          </a:xfrm>
          <a:prstGeom prst="rect">
            <a:avLst/>
          </a:prstGeom>
          <a:solidFill>
            <a:srgbClr val="ff972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External Peripheral Interface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6" name=""/>
          <p:cNvSpPr/>
          <p:nvPr/>
        </p:nvSpPr>
        <p:spPr>
          <a:xfrm>
            <a:off x="7909560" y="4114800"/>
            <a:ext cx="1324800" cy="63900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STM32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7" name=""/>
          <p:cNvSpPr/>
          <p:nvPr/>
        </p:nvSpPr>
        <p:spPr>
          <a:xfrm>
            <a:off x="7909560" y="4846320"/>
            <a:ext cx="1324800" cy="63900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ESP32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8" name=""/>
          <p:cNvSpPr/>
          <p:nvPr/>
        </p:nvSpPr>
        <p:spPr>
          <a:xfrm>
            <a:off x="7909560" y="5577840"/>
            <a:ext cx="1324800" cy="63900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PIC32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9" name=""/>
          <p:cNvSpPr/>
          <p:nvPr/>
        </p:nvSpPr>
        <p:spPr>
          <a:xfrm flipV="1">
            <a:off x="5349240" y="4342320"/>
            <a:ext cx="2513520" cy="7761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0" name=""/>
          <p:cNvSpPr/>
          <p:nvPr/>
        </p:nvSpPr>
        <p:spPr>
          <a:xfrm>
            <a:off x="5349240" y="5120640"/>
            <a:ext cx="2513520" cy="903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1" name=""/>
          <p:cNvSpPr/>
          <p:nvPr/>
        </p:nvSpPr>
        <p:spPr>
          <a:xfrm>
            <a:off x="5349240" y="5120640"/>
            <a:ext cx="2513520" cy="7758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2" name=""/>
          <p:cNvSpPr/>
          <p:nvPr/>
        </p:nvSpPr>
        <p:spPr>
          <a:xfrm rot="16200000">
            <a:off x="2870640" y="4664520"/>
            <a:ext cx="547560" cy="36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13" name=""/>
          <p:cNvSpPr/>
          <p:nvPr/>
        </p:nvSpPr>
        <p:spPr>
          <a:xfrm>
            <a:off x="3337560" y="1554480"/>
            <a:ext cx="5555520" cy="2010600"/>
          </a:xfrm>
          <a:prstGeom prst="rect">
            <a:avLst/>
          </a:pr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14" name=""/>
          <p:cNvSpPr/>
          <p:nvPr/>
        </p:nvSpPr>
        <p:spPr>
          <a:xfrm>
            <a:off x="3773160" y="1890360"/>
            <a:ext cx="1711800" cy="134064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Microcontroller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15" name=""/>
          <p:cNvSpPr/>
          <p:nvPr/>
        </p:nvSpPr>
        <p:spPr>
          <a:xfrm>
            <a:off x="6748560" y="1890360"/>
            <a:ext cx="1723320" cy="134964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Peripheral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16" name=""/>
          <p:cNvSpPr/>
          <p:nvPr/>
        </p:nvSpPr>
        <p:spPr>
          <a:xfrm>
            <a:off x="5590800" y="2364840"/>
            <a:ext cx="1043640" cy="38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17" name=""/>
          <p:cNvSpPr/>
          <p:nvPr/>
        </p:nvSpPr>
        <p:spPr>
          <a:xfrm rot="16200000">
            <a:off x="4627440" y="5304600"/>
            <a:ext cx="547560" cy="36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18" name=""/>
          <p:cNvSpPr/>
          <p:nvPr/>
        </p:nvSpPr>
        <p:spPr>
          <a:xfrm>
            <a:off x="3566160" y="5029200"/>
            <a:ext cx="913320" cy="27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19" name=""/>
          <p:cNvSpPr/>
          <p:nvPr/>
        </p:nvSpPr>
        <p:spPr>
          <a:xfrm>
            <a:off x="370800" y="3654360"/>
            <a:ext cx="2918160" cy="36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Static Polymorphism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620" name=""/>
          <p:cNvSpPr/>
          <p:nvPr/>
        </p:nvSpPr>
        <p:spPr>
          <a:xfrm flipH="1" flipV="1">
            <a:off x="1873080" y="4707720"/>
            <a:ext cx="913320" cy="3646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a1467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1" name=""/>
          <p:cNvSpPr/>
          <p:nvPr/>
        </p:nvSpPr>
        <p:spPr>
          <a:xfrm>
            <a:off x="731520" y="4262400"/>
            <a:ext cx="1191600" cy="8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Interfaces using concepts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22" name=""/>
          <p:cNvSpPr/>
          <p:nvPr/>
        </p:nvSpPr>
        <p:spPr>
          <a:xfrm>
            <a:off x="5212080" y="5257800"/>
            <a:ext cx="410400" cy="8676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a1467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3" name=""/>
          <p:cNvSpPr/>
          <p:nvPr/>
        </p:nvSpPr>
        <p:spPr>
          <a:xfrm>
            <a:off x="5528160" y="5760720"/>
            <a:ext cx="196884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Implementations that satisfy the requirements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3FAA695-7270-4D08-8681-63241AB2991A}" type="slidenum">
              <a:t>79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"/>
          <p:cNvSpPr/>
          <p:nvPr/>
        </p:nvSpPr>
        <p:spPr>
          <a:xfrm>
            <a:off x="3703320" y="6035040"/>
            <a:ext cx="4808880" cy="34344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"/>
          <p:cNvSpPr/>
          <p:nvPr/>
        </p:nvSpPr>
        <p:spPr>
          <a:xfrm>
            <a:off x="7040880" y="2468880"/>
            <a:ext cx="1780200" cy="2257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Subtitle 1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9" name=""/>
          <p:cNvSpPr/>
          <p:nvPr/>
        </p:nvSpPr>
        <p:spPr>
          <a:xfrm>
            <a:off x="914760" y="2286360"/>
            <a:ext cx="4797000" cy="251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int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main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{ 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0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GPIO_PIN_6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GPIO_MODE_INPUT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(&amp;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Arial"/>
                <a:ea typeface="DejaVu Sans"/>
              </a:rPr>
              <a:t>while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7040880" y="2103120"/>
            <a:ext cx="4340520" cy="30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&lt;main&gt;: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movs    r3, #6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push    {r0, r1, r2,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     r0, sp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subs    r3, #5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bl      8000198 &lt;GPIO_Init&gt;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b.n     80001f4 &lt;main+0x10&gt;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1" name=""/>
          <p:cNvSpPr/>
          <p:nvPr/>
        </p:nvSpPr>
        <p:spPr>
          <a:xfrm flipH="1">
            <a:off x="3562560" y="2560320"/>
            <a:ext cx="3471480" cy="6368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"/>
          <p:cNvSpPr/>
          <p:nvPr/>
        </p:nvSpPr>
        <p:spPr>
          <a:xfrm>
            <a:off x="3677040" y="6035040"/>
            <a:ext cx="483516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set up the pin value for GPIO_PIN_6 (value 6)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7BBCB0C-7A6C-4FA0-A70A-97D14A340DF9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ubtitle 72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Static Polymorphism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25" name="" descr=""/>
          <p:cNvPicPr/>
          <p:nvPr/>
        </p:nvPicPr>
        <p:blipFill>
          <a:blip r:embed="rId1"/>
          <a:stretch/>
        </p:blipFill>
        <p:spPr>
          <a:xfrm>
            <a:off x="6537960" y="2022840"/>
            <a:ext cx="5238360" cy="3325320"/>
          </a:xfrm>
          <a:prstGeom prst="rect">
            <a:avLst/>
          </a:prstGeom>
          <a:ln w="0">
            <a:noFill/>
          </a:ln>
        </p:spPr>
      </p:pic>
      <p:sp>
        <p:nvSpPr>
          <p:cNvPr id="626" name=""/>
          <p:cNvSpPr/>
          <p:nvPr/>
        </p:nvSpPr>
        <p:spPr>
          <a:xfrm>
            <a:off x="1005840" y="2880360"/>
            <a:ext cx="4851720" cy="110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template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&lt;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typename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concept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requires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{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() }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same_as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{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reset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() }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same_as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6644E6A-6EF4-4B27-A50B-A7A133176E44}" type="slidenum">
              <a:t>80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ubtitle 73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Static Polymorphism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28" name="" descr=""/>
          <p:cNvPicPr/>
          <p:nvPr/>
        </p:nvPicPr>
        <p:blipFill>
          <a:blip r:embed="rId1"/>
          <a:stretch/>
        </p:blipFill>
        <p:spPr>
          <a:xfrm>
            <a:off x="6537960" y="2022840"/>
            <a:ext cx="5238360" cy="3325320"/>
          </a:xfrm>
          <a:prstGeom prst="rect">
            <a:avLst/>
          </a:prstGeom>
          <a:ln w="0">
            <a:noFill/>
          </a:ln>
        </p:spPr>
      </p:pic>
      <p:sp>
        <p:nvSpPr>
          <p:cNvPr id="629" name=""/>
          <p:cNvSpPr/>
          <p:nvPr/>
        </p:nvSpPr>
        <p:spPr>
          <a:xfrm>
            <a:off x="1371600" y="2526480"/>
            <a:ext cx="4073040" cy="252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template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TPin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CLed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bool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m_state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false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TPin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nullptr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CLed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delete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CLed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TPin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: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reset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47B04B5-35A3-462D-8042-A8FB743D43AE}" type="slidenum">
              <a:t>81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ubtitle 74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Static Polymorphism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31" name="" descr=""/>
          <p:cNvPicPr/>
          <p:nvPr/>
        </p:nvPicPr>
        <p:blipFill>
          <a:blip r:embed="rId1"/>
          <a:stretch/>
        </p:blipFill>
        <p:spPr>
          <a:xfrm>
            <a:off x="6537960" y="2022840"/>
            <a:ext cx="5238360" cy="3325320"/>
          </a:xfrm>
          <a:prstGeom prst="rect">
            <a:avLst/>
          </a:prstGeom>
          <a:ln w="0">
            <a:noFill/>
          </a:ln>
        </p:spPr>
      </p:pic>
      <p:sp>
        <p:nvSpPr>
          <p:cNvPr id="632" name=""/>
          <p:cNvSpPr/>
          <p:nvPr/>
        </p:nvSpPr>
        <p:spPr>
          <a:xfrm>
            <a:off x="808560" y="2395440"/>
            <a:ext cx="5408280" cy="29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uint8_t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delete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uint8_t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: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override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CBitSetResetRegister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reset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override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CBitSetResetRegister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reset_pin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Noto Sans CJK SC"/>
              </a:rPr>
              <a:t>static_assert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Noto Sans CJK SC"/>
              </a:rPr>
              <a:t>IPin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Noto Sans CJK SC"/>
              </a:rPr>
              <a:t>CPin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);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Noto Sans CJK SC"/>
              </a:rPr>
              <a:t> // optional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0F46D80-AEBB-4C12-9D8E-B4C247D79831}" type="slidenum">
              <a:t>82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ubtitle 71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Static Polymorphism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34" name="" descr=""/>
          <p:cNvPicPr/>
          <p:nvPr/>
        </p:nvPicPr>
        <p:blipFill>
          <a:blip r:embed="rId1"/>
          <a:stretch/>
        </p:blipFill>
        <p:spPr>
          <a:xfrm>
            <a:off x="7793640" y="676440"/>
            <a:ext cx="1300320" cy="1507320"/>
          </a:xfrm>
          <a:prstGeom prst="rect">
            <a:avLst/>
          </a:prstGeom>
          <a:ln w="0">
            <a:noFill/>
          </a:ln>
        </p:spPr>
      </p:pic>
      <p:sp>
        <p:nvSpPr>
          <p:cNvPr id="635" name=""/>
          <p:cNvSpPr/>
          <p:nvPr/>
        </p:nvSpPr>
        <p:spPr>
          <a:xfrm>
            <a:off x="4023360" y="3135960"/>
            <a:ext cx="4103640" cy="42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Compiles to the same binary.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876BA13-1ABE-4028-855A-C1E9336673B8}" type="slidenum">
              <a:t>83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" descr=""/>
          <p:cNvPicPr/>
          <p:nvPr/>
        </p:nvPicPr>
        <p:blipFill>
          <a:blip r:embed="rId1"/>
          <a:stretch/>
        </p:blipFill>
        <p:spPr>
          <a:xfrm>
            <a:off x="1554480" y="1225080"/>
            <a:ext cx="9142920" cy="5485320"/>
          </a:xfrm>
          <a:prstGeom prst="rect">
            <a:avLst/>
          </a:prstGeom>
          <a:ln w="0">
            <a:noFill/>
          </a:ln>
        </p:spPr>
      </p:pic>
      <p:sp>
        <p:nvSpPr>
          <p:cNvPr id="637" name="Subtitle 84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Polymorphism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38" name="" descr=""/>
          <p:cNvPicPr/>
          <p:nvPr/>
        </p:nvPicPr>
        <p:blipFill>
          <a:blip r:embed="rId2"/>
          <a:stretch/>
        </p:blipFill>
        <p:spPr>
          <a:xfrm rot="20838000">
            <a:off x="7387200" y="614160"/>
            <a:ext cx="951840" cy="11034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D6F16DC-FDB9-449F-84C2-3A71430C8226}" type="slidenum">
              <a:t>84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" descr=""/>
          <p:cNvPicPr/>
          <p:nvPr/>
        </p:nvPicPr>
        <p:blipFill>
          <a:blip r:embed="rId1"/>
          <a:stretch/>
        </p:blipFill>
        <p:spPr>
          <a:xfrm>
            <a:off x="1554480" y="1225080"/>
            <a:ext cx="9142920" cy="5485320"/>
          </a:xfrm>
          <a:prstGeom prst="rect">
            <a:avLst/>
          </a:prstGeom>
          <a:ln w="0">
            <a:noFill/>
          </a:ln>
        </p:spPr>
      </p:pic>
      <p:sp>
        <p:nvSpPr>
          <p:cNvPr id="640" name="Subtitle 85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Polymorphism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41" name="" descr=""/>
          <p:cNvPicPr/>
          <p:nvPr/>
        </p:nvPicPr>
        <p:blipFill>
          <a:blip r:embed="rId2"/>
          <a:stretch/>
        </p:blipFill>
        <p:spPr>
          <a:xfrm rot="20838000">
            <a:off x="7387200" y="614160"/>
            <a:ext cx="951840" cy="11034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7293312-C5E5-459C-B49F-45318D371392}" type="slidenum">
              <a:t>85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ubtitle 87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43" name=""/>
          <p:cNvSpPr/>
          <p:nvPr/>
        </p:nvSpPr>
        <p:spPr>
          <a:xfrm>
            <a:off x="4070520" y="2651760"/>
            <a:ext cx="5529600" cy="255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Runtime bitmask calculations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Runtime branching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Function calls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Runtime input validation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2682B31-5F8A-4FE6-8B3F-B224F104577E}" type="slidenum">
              <a:t>86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"/>
          <p:cNvSpPr/>
          <p:nvPr/>
        </p:nvSpPr>
        <p:spPr>
          <a:xfrm>
            <a:off x="4070520" y="2651760"/>
            <a:ext cx="5529600" cy="255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Runtime bitmask calculations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Runtime branching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Function calls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Runtime input validation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645" name="Subtitle 28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46" name="" descr=""/>
          <p:cNvPicPr/>
          <p:nvPr/>
        </p:nvPicPr>
        <p:blipFill>
          <a:blip r:embed="rId1"/>
          <a:stretch/>
        </p:blipFill>
        <p:spPr>
          <a:xfrm>
            <a:off x="2169360" y="1508760"/>
            <a:ext cx="7842240" cy="46717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8BFDFE9-5E08-4C05-BF5B-C0C18CB82BC5}" type="slidenum">
              <a:t>87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ubtitle 26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Setup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48" name=""/>
          <p:cNvSpPr/>
          <p:nvPr/>
        </p:nvSpPr>
        <p:spPr>
          <a:xfrm>
            <a:off x="5083920" y="1901880"/>
            <a:ext cx="2120760" cy="363852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STM32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49" name=""/>
          <p:cNvSpPr/>
          <p:nvPr/>
        </p:nvSpPr>
        <p:spPr>
          <a:xfrm>
            <a:off x="2980800" y="2578680"/>
            <a:ext cx="1956240" cy="748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ANALOG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0" name=""/>
          <p:cNvSpPr/>
          <p:nvPr/>
        </p:nvSpPr>
        <p:spPr>
          <a:xfrm>
            <a:off x="2980800" y="3968280"/>
            <a:ext cx="1956240" cy="748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ANALOG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1" name=""/>
          <p:cNvSpPr/>
          <p:nvPr/>
        </p:nvSpPr>
        <p:spPr>
          <a:xfrm>
            <a:off x="7406640" y="2597040"/>
            <a:ext cx="1956240" cy="748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GPIO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2" name=""/>
          <p:cNvSpPr/>
          <p:nvPr/>
        </p:nvSpPr>
        <p:spPr>
          <a:xfrm>
            <a:off x="7388280" y="4005000"/>
            <a:ext cx="1956240" cy="748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PWM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53" name="" descr=""/>
          <p:cNvPicPr/>
          <p:nvPr/>
        </p:nvPicPr>
        <p:blipFill>
          <a:blip r:embed="rId1"/>
          <a:stretch/>
        </p:blipFill>
        <p:spPr>
          <a:xfrm>
            <a:off x="1023840" y="3751200"/>
            <a:ext cx="1436760" cy="1149120"/>
          </a:xfrm>
          <a:prstGeom prst="rect">
            <a:avLst/>
          </a:prstGeom>
          <a:ln w="0">
            <a:noFill/>
          </a:ln>
        </p:spPr>
      </p:pic>
      <p:pic>
        <p:nvPicPr>
          <p:cNvPr id="654" name="" descr=""/>
          <p:cNvPicPr/>
          <p:nvPr/>
        </p:nvPicPr>
        <p:blipFill>
          <a:blip r:embed="rId2"/>
          <a:stretch/>
        </p:blipFill>
        <p:spPr>
          <a:xfrm>
            <a:off x="1042200" y="2269800"/>
            <a:ext cx="1436760" cy="1149120"/>
          </a:xfrm>
          <a:prstGeom prst="rect">
            <a:avLst/>
          </a:prstGeom>
          <a:ln w="0">
            <a:noFill/>
          </a:ln>
        </p:spPr>
      </p:pic>
      <p:pic>
        <p:nvPicPr>
          <p:cNvPr id="655" name="" descr=""/>
          <p:cNvPicPr/>
          <p:nvPr/>
        </p:nvPicPr>
        <p:blipFill>
          <a:blip r:embed="rId3"/>
          <a:stretch/>
        </p:blipFill>
        <p:spPr>
          <a:xfrm>
            <a:off x="10707480" y="2683080"/>
            <a:ext cx="389160" cy="681480"/>
          </a:xfrm>
          <a:prstGeom prst="rect">
            <a:avLst/>
          </a:prstGeom>
          <a:ln w="0">
            <a:noFill/>
          </a:ln>
        </p:spPr>
      </p:pic>
      <p:pic>
        <p:nvPicPr>
          <p:cNvPr id="656" name="" descr=""/>
          <p:cNvPicPr/>
          <p:nvPr/>
        </p:nvPicPr>
        <p:blipFill>
          <a:blip r:embed="rId4"/>
          <a:stretch/>
        </p:blipFill>
        <p:spPr>
          <a:xfrm>
            <a:off x="9527760" y="2679120"/>
            <a:ext cx="392400" cy="685080"/>
          </a:xfrm>
          <a:prstGeom prst="rect">
            <a:avLst/>
          </a:prstGeom>
          <a:ln w="0">
            <a:noFill/>
          </a:ln>
        </p:spPr>
      </p:pic>
      <p:pic>
        <p:nvPicPr>
          <p:cNvPr id="657" name="" descr=""/>
          <p:cNvPicPr/>
          <p:nvPr/>
        </p:nvPicPr>
        <p:blipFill>
          <a:blip r:embed="rId5"/>
          <a:stretch/>
        </p:blipFill>
        <p:spPr>
          <a:xfrm>
            <a:off x="9921240" y="2679120"/>
            <a:ext cx="392400" cy="685080"/>
          </a:xfrm>
          <a:prstGeom prst="rect">
            <a:avLst/>
          </a:prstGeom>
          <a:ln w="0">
            <a:noFill/>
          </a:ln>
        </p:spPr>
      </p:pic>
      <p:pic>
        <p:nvPicPr>
          <p:cNvPr id="658" name="" descr=""/>
          <p:cNvPicPr/>
          <p:nvPr/>
        </p:nvPicPr>
        <p:blipFill>
          <a:blip r:embed="rId6"/>
          <a:stretch/>
        </p:blipFill>
        <p:spPr>
          <a:xfrm>
            <a:off x="10314360" y="2679480"/>
            <a:ext cx="392400" cy="685080"/>
          </a:xfrm>
          <a:prstGeom prst="rect">
            <a:avLst/>
          </a:prstGeom>
          <a:ln w="0">
            <a:noFill/>
          </a:ln>
        </p:spPr>
      </p:pic>
      <p:pic>
        <p:nvPicPr>
          <p:cNvPr id="659" name="" descr=""/>
          <p:cNvPicPr/>
          <p:nvPr/>
        </p:nvPicPr>
        <p:blipFill>
          <a:blip r:embed="rId7"/>
          <a:stretch/>
        </p:blipFill>
        <p:spPr>
          <a:xfrm>
            <a:off x="11097720" y="2683440"/>
            <a:ext cx="389160" cy="681480"/>
          </a:xfrm>
          <a:prstGeom prst="rect">
            <a:avLst/>
          </a:prstGeom>
          <a:ln w="0">
            <a:noFill/>
          </a:ln>
        </p:spPr>
      </p:pic>
      <p:pic>
        <p:nvPicPr>
          <p:cNvPr id="660" name="" descr=""/>
          <p:cNvPicPr/>
          <p:nvPr/>
        </p:nvPicPr>
        <p:blipFill>
          <a:blip r:embed="rId8"/>
          <a:stretch/>
        </p:blipFill>
        <p:spPr>
          <a:xfrm>
            <a:off x="10167840" y="3858840"/>
            <a:ext cx="670320" cy="1169640"/>
          </a:xfrm>
          <a:prstGeom prst="rect">
            <a:avLst/>
          </a:prstGeom>
          <a:ln w="0">
            <a:noFill/>
          </a:ln>
        </p:spPr>
      </p:pic>
      <p:pic>
        <p:nvPicPr>
          <p:cNvPr id="661" name="" descr=""/>
          <p:cNvPicPr/>
          <p:nvPr/>
        </p:nvPicPr>
        <p:blipFill>
          <a:blip r:embed="rId9"/>
          <a:stretch/>
        </p:blipFill>
        <p:spPr>
          <a:xfrm>
            <a:off x="5687280" y="4260960"/>
            <a:ext cx="895680" cy="895680"/>
          </a:xfrm>
          <a:prstGeom prst="rect">
            <a:avLst/>
          </a:prstGeom>
          <a:ln w="0">
            <a:noFill/>
          </a:ln>
        </p:spPr>
      </p:pic>
      <p:pic>
        <p:nvPicPr>
          <p:cNvPr id="662" name="" descr=""/>
          <p:cNvPicPr/>
          <p:nvPr/>
        </p:nvPicPr>
        <p:blipFill>
          <a:blip r:embed="rId10"/>
          <a:stretch/>
        </p:blipFill>
        <p:spPr>
          <a:xfrm>
            <a:off x="5619240" y="2578320"/>
            <a:ext cx="963720" cy="5778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6233E82-E610-4D98-B3EF-7B5AC7380E6C}" type="slidenum">
              <a:t>88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ubtitle 89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Modules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64" name=""/>
          <p:cNvSpPr/>
          <p:nvPr/>
        </p:nvSpPr>
        <p:spPr>
          <a:xfrm>
            <a:off x="4565160" y="3200760"/>
            <a:ext cx="1579680" cy="10234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Timer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65" name=""/>
          <p:cNvSpPr/>
          <p:nvPr/>
        </p:nvSpPr>
        <p:spPr>
          <a:xfrm>
            <a:off x="1317240" y="3200400"/>
            <a:ext cx="1579680" cy="10234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Clock &amp; Oscillator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66" name=""/>
          <p:cNvSpPr/>
          <p:nvPr/>
        </p:nvSpPr>
        <p:spPr>
          <a:xfrm>
            <a:off x="2941560" y="3200760"/>
            <a:ext cx="1579680" cy="10234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SysTick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67" name=""/>
          <p:cNvSpPr/>
          <p:nvPr/>
        </p:nvSpPr>
        <p:spPr>
          <a:xfrm>
            <a:off x="6189840" y="3200760"/>
            <a:ext cx="1579680" cy="10234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UART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68" name=""/>
          <p:cNvSpPr/>
          <p:nvPr/>
        </p:nvSpPr>
        <p:spPr>
          <a:xfrm>
            <a:off x="7813080" y="3200400"/>
            <a:ext cx="1579680" cy="10234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ADC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69" name=""/>
          <p:cNvSpPr/>
          <p:nvPr/>
        </p:nvSpPr>
        <p:spPr>
          <a:xfrm>
            <a:off x="9437040" y="3200400"/>
            <a:ext cx="1579680" cy="10234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GPIO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70" name=""/>
          <p:cNvSpPr/>
          <p:nvPr/>
        </p:nvSpPr>
        <p:spPr>
          <a:xfrm>
            <a:off x="365760" y="951120"/>
            <a:ext cx="749520" cy="4932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D7095AD-8E07-4152-9DB5-485B0E7C3F40}" type="slidenum">
              <a:t>89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"/>
          <p:cNvSpPr/>
          <p:nvPr/>
        </p:nvSpPr>
        <p:spPr>
          <a:xfrm>
            <a:off x="3200400" y="6035040"/>
            <a:ext cx="5757840" cy="36288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"/>
          <p:cNvSpPr/>
          <p:nvPr/>
        </p:nvSpPr>
        <p:spPr>
          <a:xfrm>
            <a:off x="7040880" y="2743200"/>
            <a:ext cx="2877480" cy="2257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Subtitle 6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914760" y="2286360"/>
            <a:ext cx="4797000" cy="251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int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main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{ 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0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GPIO_PIN_6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GPIO_MODE_INPUT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(&amp;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Arial"/>
                <a:ea typeface="DejaVu Sans"/>
              </a:rPr>
              <a:t>while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7" name=""/>
          <p:cNvSpPr/>
          <p:nvPr/>
        </p:nvSpPr>
        <p:spPr>
          <a:xfrm>
            <a:off x="7040880" y="2103120"/>
            <a:ext cx="4340520" cy="30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&lt;main&gt;: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movs    r3, #6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push    {r0, r1, r2,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     r0, sp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subs    r3, #5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bl      8000198 &lt;GPIO_Init&gt;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b.n     80001f4 &lt;main+0x10&gt;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8" name=""/>
          <p:cNvSpPr/>
          <p:nvPr/>
        </p:nvSpPr>
        <p:spPr>
          <a:xfrm flipH="1">
            <a:off x="3013920" y="2834280"/>
            <a:ext cx="4020120" cy="10944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"/>
          <p:cNvSpPr/>
          <p:nvPr/>
        </p:nvSpPr>
        <p:spPr>
          <a:xfrm>
            <a:off x="3179880" y="6035040"/>
            <a:ext cx="582948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prepare for calling a function by saving the current state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5BC9CE3-D8D9-4330-939D-0558CBC2DD86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ubtitle 91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Modules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72" name=""/>
          <p:cNvSpPr/>
          <p:nvPr/>
        </p:nvSpPr>
        <p:spPr>
          <a:xfrm>
            <a:off x="4565160" y="3200760"/>
            <a:ext cx="1579680" cy="10234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Timer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73" name=""/>
          <p:cNvSpPr/>
          <p:nvPr/>
        </p:nvSpPr>
        <p:spPr>
          <a:xfrm>
            <a:off x="1317240" y="3200400"/>
            <a:ext cx="1579680" cy="10234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Clock &amp; Oscillator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74" name=""/>
          <p:cNvSpPr/>
          <p:nvPr/>
        </p:nvSpPr>
        <p:spPr>
          <a:xfrm>
            <a:off x="2941560" y="3200760"/>
            <a:ext cx="1579680" cy="10234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SysTick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75" name=""/>
          <p:cNvSpPr/>
          <p:nvPr/>
        </p:nvSpPr>
        <p:spPr>
          <a:xfrm>
            <a:off x="6189840" y="3200760"/>
            <a:ext cx="1579680" cy="10234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UART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76" name=""/>
          <p:cNvSpPr/>
          <p:nvPr/>
        </p:nvSpPr>
        <p:spPr>
          <a:xfrm>
            <a:off x="7813080" y="3200400"/>
            <a:ext cx="1579680" cy="10234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ADC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77" name=""/>
          <p:cNvSpPr/>
          <p:nvPr/>
        </p:nvSpPr>
        <p:spPr>
          <a:xfrm>
            <a:off x="9437040" y="3200400"/>
            <a:ext cx="1579680" cy="10234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GPIO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78" name=""/>
          <p:cNvSpPr/>
          <p:nvPr/>
        </p:nvSpPr>
        <p:spPr>
          <a:xfrm>
            <a:off x="2809440" y="4459320"/>
            <a:ext cx="17668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Delays (us, ms)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79" name=""/>
          <p:cNvSpPr/>
          <p:nvPr/>
        </p:nvSpPr>
        <p:spPr>
          <a:xfrm>
            <a:off x="4297680" y="2357640"/>
            <a:ext cx="213732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PWM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Time measurement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80" name=""/>
          <p:cNvSpPr/>
          <p:nvPr/>
        </p:nvSpPr>
        <p:spPr>
          <a:xfrm>
            <a:off x="6126480" y="4332600"/>
            <a:ext cx="1763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Communication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with PC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81" name=""/>
          <p:cNvSpPr/>
          <p:nvPr/>
        </p:nvSpPr>
        <p:spPr>
          <a:xfrm>
            <a:off x="7900200" y="2558520"/>
            <a:ext cx="14468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Analog input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82" name=""/>
          <p:cNvSpPr/>
          <p:nvPr/>
        </p:nvSpPr>
        <p:spPr>
          <a:xfrm>
            <a:off x="9820440" y="4440960"/>
            <a:ext cx="7380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LEDs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83" name=""/>
          <p:cNvSpPr/>
          <p:nvPr/>
        </p:nvSpPr>
        <p:spPr>
          <a:xfrm>
            <a:off x="1097640" y="2502000"/>
            <a:ext cx="2118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Clock configuration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84" name=""/>
          <p:cNvSpPr/>
          <p:nvPr/>
        </p:nvSpPr>
        <p:spPr>
          <a:xfrm>
            <a:off x="365760" y="951120"/>
            <a:ext cx="749520" cy="4932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DDA67F1-0B1D-49C4-BB21-FE554DF37CDA}" type="slidenum">
              <a:t>90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ubtitle 92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Modules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86" name=""/>
          <p:cNvSpPr/>
          <p:nvPr/>
        </p:nvSpPr>
        <p:spPr>
          <a:xfrm>
            <a:off x="4565160" y="3200760"/>
            <a:ext cx="1579680" cy="10234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Timer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87" name=""/>
          <p:cNvSpPr/>
          <p:nvPr/>
        </p:nvSpPr>
        <p:spPr>
          <a:xfrm>
            <a:off x="1317240" y="3200400"/>
            <a:ext cx="1579680" cy="1023480"/>
          </a:xfrm>
          <a:prstGeom prst="rect">
            <a:avLst/>
          </a:prstGeom>
          <a:solidFill>
            <a:srgbClr val="ffb66c"/>
          </a:solidFill>
          <a:ln w="0">
            <a:solidFill>
              <a:srgbClr val="ed4c05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Clock &amp; Oscillator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88" name=""/>
          <p:cNvSpPr/>
          <p:nvPr/>
        </p:nvSpPr>
        <p:spPr>
          <a:xfrm>
            <a:off x="2941560" y="3200760"/>
            <a:ext cx="1579680" cy="1023480"/>
          </a:xfrm>
          <a:prstGeom prst="rect">
            <a:avLst/>
          </a:prstGeom>
          <a:solidFill>
            <a:srgbClr val="ffb66c"/>
          </a:solidFill>
          <a:ln w="0">
            <a:solidFill>
              <a:srgbClr val="ed4c05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SysTick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89" name=""/>
          <p:cNvSpPr/>
          <p:nvPr/>
        </p:nvSpPr>
        <p:spPr>
          <a:xfrm>
            <a:off x="6189840" y="3200760"/>
            <a:ext cx="1579680" cy="10234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UART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90" name=""/>
          <p:cNvSpPr/>
          <p:nvPr/>
        </p:nvSpPr>
        <p:spPr>
          <a:xfrm>
            <a:off x="7813080" y="3200400"/>
            <a:ext cx="1579680" cy="1023480"/>
          </a:xfrm>
          <a:prstGeom prst="rect">
            <a:avLst/>
          </a:prstGeom>
          <a:solidFill>
            <a:srgbClr val="ffb66c"/>
          </a:solidFill>
          <a:ln w="0">
            <a:solidFill>
              <a:srgbClr val="ed4c05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ADC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91" name=""/>
          <p:cNvSpPr/>
          <p:nvPr/>
        </p:nvSpPr>
        <p:spPr>
          <a:xfrm>
            <a:off x="9437040" y="3200400"/>
            <a:ext cx="1579680" cy="1023480"/>
          </a:xfrm>
          <a:prstGeom prst="rect">
            <a:avLst/>
          </a:prstGeom>
          <a:solidFill>
            <a:srgbClr val="ffb66c"/>
          </a:solidFill>
          <a:ln w="0">
            <a:solidFill>
              <a:srgbClr val="ed4c05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GPIO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92" name=""/>
          <p:cNvSpPr/>
          <p:nvPr/>
        </p:nvSpPr>
        <p:spPr>
          <a:xfrm>
            <a:off x="365400" y="1499760"/>
            <a:ext cx="749520" cy="493200"/>
          </a:xfrm>
          <a:prstGeom prst="rect">
            <a:avLst/>
          </a:prstGeom>
          <a:solidFill>
            <a:srgbClr val="ffb66c"/>
          </a:solidFill>
          <a:ln w="0">
            <a:solidFill>
              <a:srgbClr val="ed4c05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C++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93" name=""/>
          <p:cNvSpPr/>
          <p:nvPr/>
        </p:nvSpPr>
        <p:spPr>
          <a:xfrm>
            <a:off x="365760" y="951120"/>
            <a:ext cx="749520" cy="4932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94" name=""/>
          <p:cNvSpPr/>
          <p:nvPr/>
        </p:nvSpPr>
        <p:spPr>
          <a:xfrm>
            <a:off x="2809800" y="4459680"/>
            <a:ext cx="17668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Delays (us, ms)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95" name=""/>
          <p:cNvSpPr/>
          <p:nvPr/>
        </p:nvSpPr>
        <p:spPr>
          <a:xfrm>
            <a:off x="4298040" y="2358000"/>
            <a:ext cx="213732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PWM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Time measurement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96" name=""/>
          <p:cNvSpPr/>
          <p:nvPr/>
        </p:nvSpPr>
        <p:spPr>
          <a:xfrm>
            <a:off x="6126840" y="4332960"/>
            <a:ext cx="1763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Communication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with PC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97" name=""/>
          <p:cNvSpPr/>
          <p:nvPr/>
        </p:nvSpPr>
        <p:spPr>
          <a:xfrm>
            <a:off x="7900560" y="2558880"/>
            <a:ext cx="14468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Analog input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98" name=""/>
          <p:cNvSpPr/>
          <p:nvPr/>
        </p:nvSpPr>
        <p:spPr>
          <a:xfrm>
            <a:off x="9820800" y="4441320"/>
            <a:ext cx="7380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LEDs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99" name=""/>
          <p:cNvSpPr/>
          <p:nvPr/>
        </p:nvSpPr>
        <p:spPr>
          <a:xfrm>
            <a:off x="1098000" y="2502360"/>
            <a:ext cx="2118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Clock configuration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7DEB24F-3575-4C17-9F32-9B654CCDD82E}" type="slidenum">
              <a:t>91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"/>
          <p:cNvSpPr/>
          <p:nvPr/>
        </p:nvSpPr>
        <p:spPr>
          <a:xfrm>
            <a:off x="1691640" y="1737360"/>
            <a:ext cx="9644400" cy="205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This is about the “special” cases where the hardware is known, which is quite common for embedded systems.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I did not replace the HAL given by the manufacturer, I extended it.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The same techniques can be used in any other application as well, if the circumstances allow it.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These are no guidelines or rules.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701" name="Subtitle 88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Notes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514315A-34A1-482E-8C2C-2A142D17ACA8}" type="slidenum">
              <a:t>92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ubtitle 29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Enumerations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03" name=""/>
          <p:cNvSpPr/>
          <p:nvPr/>
        </p:nvSpPr>
        <p:spPr>
          <a:xfrm>
            <a:off x="3256200" y="2514600"/>
            <a:ext cx="5295600" cy="19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4" name=""/>
          <p:cNvSpPr/>
          <p:nvPr/>
        </p:nvSpPr>
        <p:spPr>
          <a:xfrm>
            <a:off x="738360" y="1710360"/>
            <a:ext cx="4105440" cy="14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enum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: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input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0b00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output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0b01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alt_func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0b10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analog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0b11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05" name=""/>
          <p:cNvSpPr/>
          <p:nvPr/>
        </p:nvSpPr>
        <p:spPr>
          <a:xfrm>
            <a:off x="720360" y="4017240"/>
            <a:ext cx="3849120" cy="150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enum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ports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: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uint8_t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port_f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port_d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port_c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port_b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port_a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06" name=""/>
          <p:cNvSpPr/>
          <p:nvPr/>
        </p:nvSpPr>
        <p:spPr>
          <a:xfrm>
            <a:off x="6309360" y="2560320"/>
            <a:ext cx="5301000" cy="198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Enumerations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Not plain integers anymore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implicit conversions between enum values and integral types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Explicit static_cast required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Harder to misuse accidentally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43C3444-4E48-411F-A4FD-60009605C075}" type="slidenum">
              <a:t>93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ubtitle 25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Concepts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08" name=""/>
          <p:cNvSpPr/>
          <p:nvPr/>
        </p:nvSpPr>
        <p:spPr>
          <a:xfrm>
            <a:off x="3256200" y="2514600"/>
            <a:ext cx="5295600" cy="19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9" name=""/>
          <p:cNvSpPr/>
          <p:nvPr/>
        </p:nvSpPr>
        <p:spPr>
          <a:xfrm>
            <a:off x="731520" y="1703160"/>
            <a:ext cx="6032520" cy="181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template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concept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is_valid_mode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(mode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input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||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(mode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output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||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(mode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alt_func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||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(mode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analog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0" name=""/>
          <p:cNvSpPr/>
          <p:nvPr/>
        </p:nvSpPr>
        <p:spPr>
          <a:xfrm>
            <a:off x="731520" y="4114440"/>
            <a:ext cx="6262560" cy="19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template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pins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concept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is_valid_pin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is_valid_low_pin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||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is_valid_high_pin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template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pins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...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concept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are_valid_pins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is_valid_pin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&amp;&amp;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...);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274AB84-5423-4013-9479-B6A1473FCA6D}" type="slidenum">
              <a:t>94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ubtitle 27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Immediate Functions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12" name=""/>
          <p:cNvSpPr/>
          <p:nvPr/>
        </p:nvSpPr>
        <p:spPr>
          <a:xfrm>
            <a:off x="3256200" y="2514600"/>
            <a:ext cx="5295600" cy="19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3" name=""/>
          <p:cNvSpPr/>
          <p:nvPr/>
        </p:nvSpPr>
        <p:spPr>
          <a:xfrm>
            <a:off x="731520" y="2091960"/>
            <a:ext cx="7221240" cy="316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template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pins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...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requires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are_valid_pins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pin ...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&amp;&amp;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is_valid_mode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consteval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moder_value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(...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|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static_cast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(mode)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             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static_cast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(pin)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template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pins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...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requires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are_valid_pins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pin ...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consteval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moder_bitmask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(...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|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GPIO_MODER_MODER0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             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static_cast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(pin)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1A42275-397E-4826-AEBB-65B4C6A8B434}" type="slidenum">
              <a:t>95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ubtitle 30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Compile-time Branching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15" name=""/>
          <p:cNvSpPr/>
          <p:nvPr/>
        </p:nvSpPr>
        <p:spPr>
          <a:xfrm>
            <a:off x="585000" y="1605960"/>
            <a:ext cx="9412920" cy="31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template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GpioInitConfig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pins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...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requires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is_valid_gpio_config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&amp;&amp;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are_valid_pins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pin...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configure_pins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static_assert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sizeof...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(pin)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), </a:t>
            </a:r>
            <a:r>
              <a:rPr b="0" lang="en-US" sz="1600" spc="-1" strike="noStrike">
                <a:solidFill>
                  <a:srgbClr val="a31515"/>
                </a:solidFill>
                <a:latin typeface="Consolas"/>
                <a:ea typeface="DejaVu Sans"/>
              </a:rPr>
              <a:t>"No pins provided."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Noto Sans CJK SC"/>
              </a:rPr>
              <a:t>constexpr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.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==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Noto Sans CJK SC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::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Noto Sans CJK SC"/>
              </a:rPr>
              <a:t>output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||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.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==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Noto Sans CJK SC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::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Noto Sans CJK SC"/>
              </a:rPr>
              <a:t>alt_func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))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Noto Sans CJK SC"/>
              </a:rPr>
              <a:t>constexpr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.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!=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Noto Sans CJK SC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::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Noto Sans CJK SC"/>
              </a:rPr>
              <a:t>analog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Noto Sans CJK SC"/>
              </a:rPr>
              <a:t>constexpr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.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==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Noto Sans CJK SC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::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Noto Sans CJK SC"/>
              </a:rPr>
              <a:t>alt_func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8967526-3AD6-4C97-8415-D22412EF7C95}" type="slidenum">
              <a:t>96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ubtitle 86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Result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17" name=""/>
          <p:cNvSpPr/>
          <p:nvPr/>
        </p:nvSpPr>
        <p:spPr>
          <a:xfrm>
            <a:off x="3350520" y="2231280"/>
            <a:ext cx="5127480" cy="290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Compile time parameter validation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Compile time bitmask calculations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Compile time branching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Complex functions -&gt; couple of register operations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718" name="Picture 1" descr="A green check mark on a black background&#10;&#10;Description automatically generated"/>
          <p:cNvPicPr/>
          <p:nvPr/>
        </p:nvPicPr>
        <p:blipFill>
          <a:blip r:embed="rId1"/>
          <a:stretch/>
        </p:blipFill>
        <p:spPr>
          <a:xfrm>
            <a:off x="8187120" y="2059200"/>
            <a:ext cx="728640" cy="628200"/>
          </a:xfrm>
          <a:prstGeom prst="rect">
            <a:avLst/>
          </a:prstGeom>
          <a:ln w="0">
            <a:noFill/>
          </a:ln>
        </p:spPr>
      </p:pic>
      <p:pic>
        <p:nvPicPr>
          <p:cNvPr id="719" name="Picture 3" descr="A green check mark on a black background&#10;&#10;Description automatically generated"/>
          <p:cNvPicPr/>
          <p:nvPr/>
        </p:nvPicPr>
        <p:blipFill>
          <a:blip r:embed="rId2"/>
          <a:stretch/>
        </p:blipFill>
        <p:spPr>
          <a:xfrm>
            <a:off x="8187120" y="2738880"/>
            <a:ext cx="728640" cy="628200"/>
          </a:xfrm>
          <a:prstGeom prst="rect">
            <a:avLst/>
          </a:prstGeom>
          <a:ln w="0">
            <a:noFill/>
          </a:ln>
        </p:spPr>
      </p:pic>
      <p:pic>
        <p:nvPicPr>
          <p:cNvPr id="720" name="Picture 4" descr="A green check mark on a black background&#10;&#10;Description automatically generated"/>
          <p:cNvPicPr/>
          <p:nvPr/>
        </p:nvPicPr>
        <p:blipFill>
          <a:blip r:embed="rId3"/>
          <a:stretch/>
        </p:blipFill>
        <p:spPr>
          <a:xfrm>
            <a:off x="8187120" y="3418560"/>
            <a:ext cx="728640" cy="628200"/>
          </a:xfrm>
          <a:prstGeom prst="rect">
            <a:avLst/>
          </a:prstGeom>
          <a:ln w="0">
            <a:noFill/>
          </a:ln>
        </p:spPr>
      </p:pic>
      <p:pic>
        <p:nvPicPr>
          <p:cNvPr id="721" name="Picture 5" descr="A green check mark on a black background&#10;&#10;Description automatically generated"/>
          <p:cNvPicPr/>
          <p:nvPr/>
        </p:nvPicPr>
        <p:blipFill>
          <a:blip r:embed="rId4"/>
          <a:stretch/>
        </p:blipFill>
        <p:spPr>
          <a:xfrm>
            <a:off x="8187120" y="4206240"/>
            <a:ext cx="728640" cy="6282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E6EECA7-327C-401F-A684-3C8E5BD84BFC}" type="slidenum">
              <a:t>97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ubtitle 90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Result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723" name="" descr=""/>
          <p:cNvPicPr/>
          <p:nvPr/>
        </p:nvPicPr>
        <p:blipFill>
          <a:blip r:embed="rId1"/>
          <a:stretch/>
        </p:blipFill>
        <p:spPr>
          <a:xfrm>
            <a:off x="2378880" y="1110960"/>
            <a:ext cx="7223400" cy="54172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58CC8E0-EFA9-4AA0-A56B-9D337EC97DA8}" type="slidenum">
              <a:t>98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" descr=""/>
          <p:cNvPicPr/>
          <p:nvPr/>
        </p:nvPicPr>
        <p:blipFill>
          <a:blip r:embed="rId1"/>
          <a:stretch/>
        </p:blipFill>
        <p:spPr>
          <a:xfrm>
            <a:off x="2378880" y="1152000"/>
            <a:ext cx="7206480" cy="5404680"/>
          </a:xfrm>
          <a:prstGeom prst="rect">
            <a:avLst/>
          </a:prstGeom>
          <a:ln w="0">
            <a:noFill/>
          </a:ln>
        </p:spPr>
      </p:pic>
      <p:sp>
        <p:nvSpPr>
          <p:cNvPr id="725" name="Subtitle 94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Result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53210B4-5B1B-4E48-90B3-11E52ED1F2F5}" type="slidenum">
              <a:t>99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1604</TotalTime>
  <Application>LibreOffice/7.3.7.2$Linux_X86_64 LibreOffice_project/30$Build-2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2024-07-22T11:26:38Z</dcterms:created>
  <dc:creator/>
  <dc:description/>
  <dc:language>en-US</dc:language>
  <cp:lastModifiedBy/>
  <dcterms:modified xsi:type="dcterms:W3CDTF">2024-07-31T19:57:49Z</dcterms:modified>
  <cp:revision>726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Widescreen</vt:lpwstr>
  </property>
  <property fmtid="{D5CDD505-2E9C-101B-9397-08002B2CF9AE}" pid="4" name="Slides">
    <vt:i4>11</vt:i4>
  </property>
</Properties>
</file>